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9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4.png" ContentType="image/png"/>
  <Override PartName="/ppt/media/image27.png" ContentType="image/png"/>
  <Override PartName="/ppt/media/image28.png" ContentType="image/png"/>
  <Override PartName="/ppt/media/image5.png" ContentType="image/png"/>
  <Override PartName="/ppt/media/image30.png" ContentType="image/png"/>
  <Override PartName="/ppt/media/image10.png" ContentType="image/png"/>
  <Override PartName="/ppt/media/image29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13.png" ContentType="image/png"/>
  <Override PartName="/ppt/media/image9.png" ContentType="image/png"/>
  <Override PartName="/ppt/media/image33.png" ContentType="image/png"/>
  <Override PartName="/ppt/media/image3.png" ContentType="image/png"/>
  <Override PartName="/ppt/media/image26.png" ContentType="image/png"/>
  <Override PartName="/ppt/media/image32.png" ContentType="image/png"/>
  <Override PartName="/ppt/media/image2.png" ContentType="image/png"/>
  <Override PartName="/ppt/media/image25.png" ContentType="image/png"/>
  <Override PartName="/ppt/media/image31.png" ContentType="image/png"/>
  <Override PartName="/ppt/media/image1.png" ContentType="image/png"/>
  <Override PartName="/ppt/media/image24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20.png" ContentType="image/png"/>
  <Override PartName="/ppt/slideLayouts/_rels/slideLayout1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89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96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97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98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99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85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103.xml.rels" ContentType="application/vnd.openxmlformats-package.relationships+xml"/>
  <Override PartName="/ppt/slideLayouts/_rels/slideLayout100.xml.rels" ContentType="application/vnd.openxmlformats-package.relationships+xml"/>
  <Override PartName="/ppt/slideLayouts/_rels/slideLayout106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104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101.xml.rels" ContentType="application/vnd.openxmlformats-package.relationships+xml"/>
  <Override PartName="/ppt/slideLayouts/_rels/slideLayout107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105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92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91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9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87.xml.rels" ContentType="application/vnd.openxmlformats-package.relationships+xml"/>
  <Override PartName="/ppt/slideLayouts/_rels/slideLayout94.xml.rels" ContentType="application/vnd.openxmlformats-package.relationships+xml"/>
  <Override PartName="/ppt/slideLayouts/_rels/slideLayout95.xml.rels" ContentType="application/vnd.openxmlformats-package.relationships+xml"/>
  <Override PartName="/ppt/slideLayouts/_rels/slideLayout88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86.xml.rels" ContentType="application/vnd.openxmlformats-package.relationships+xml"/>
  <Override PartName="/ppt/slideLayouts/_rels/slideLayout93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108.xml.rels" ContentType="application/vnd.openxmlformats-package.relationships+xml"/>
  <Override PartName="/ppt/slideLayouts/_rels/slideLayout102.xml.rels" ContentType="application/vnd.openxmlformats-package.relationships+xml"/>
  <Override PartName="/ppt/slideLayouts/_rels/slideLayout74.xml.rels" ContentType="application/vnd.openxmlformats-package.relationships+xml"/>
  <Override PartName="/ppt/slideLayouts/slideLayout56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s/slide56.xml" ContentType="application/vnd.openxmlformats-officedocument.presentationml.slide+xml"/>
  <Override PartName="/ppt/slides/slide43.xml" ContentType="application/vnd.openxmlformats-officedocument.presentationml.slide+xml"/>
  <Override PartName="/ppt/slides/slide8.xml" ContentType="application/vnd.openxmlformats-officedocument.presentationml.slide+xml"/>
  <Override PartName="/ppt/slides/slide15.xml" ContentType="application/vnd.openxmlformats-officedocument.presentationml.slide+xml"/>
  <Override PartName="/ppt/slides/slide47.xml" ContentType="application/vnd.openxmlformats-officedocument.presentationml.slide+xml"/>
  <Override PartName="/ppt/slides/slide42.xml" ContentType="application/vnd.openxmlformats-officedocument.presentationml.slide+xml"/>
  <Override PartName="/ppt/slides/slide7.xml" ContentType="application/vnd.openxmlformats-officedocument.presentationml.slide+xml"/>
  <Override PartName="/ppt/slides/slide14.xml" ContentType="application/vnd.openxmlformats-officedocument.presentationml.slide+xml"/>
  <Override PartName="/ppt/slides/slide10.xml" ContentType="application/vnd.openxmlformats-officedocument.presentationml.slide+xml"/>
  <Override PartName="/ppt/slides/slide3.xml" ContentType="application/vnd.openxmlformats-officedocument.presentationml.slide+xml"/>
  <Override PartName="/ppt/slides/slide41.xml" ContentType="application/vnd.openxmlformats-officedocument.presentationml.slide+xml"/>
  <Override PartName="/ppt/slides/slide40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60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25.xml" ContentType="application/vnd.openxmlformats-officedocument.presentationml.slide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4.xml" ContentType="application/vnd.openxmlformats-officedocument.presentationml.slide+xml"/>
  <Override PartName="/ppt/slides/slide59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58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16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5.xml" ContentType="application/vnd.openxmlformats-officedocument.presentationml.slide+xml"/>
  <Override PartName="/ppt/slides/slide12.xml" ContentType="application/vnd.openxmlformats-officedocument.presentationml.slide+xml"/>
  <Override PartName="/ppt/slides/slide49.xml" ContentType="application/vnd.openxmlformats-officedocument.presentationml.slide+xml"/>
  <Override PartName="/ppt/slides/_rels/slide52.xml.rels" ContentType="application/vnd.openxmlformats-package.relationships+xml"/>
  <Override PartName="/ppt/slides/_rels/slide27.xml.rels" ContentType="application/vnd.openxmlformats-package.relationships+xml"/>
  <Override PartName="/ppt/slides/_rels/slide2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36.xml.rels" ContentType="application/vnd.openxmlformats-package.relationships+xml"/>
  <Override PartName="/ppt/slides/_rels/slide21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26.xml.rels" ContentType="application/vnd.openxmlformats-package.relationships+xml"/>
  <Override PartName="/ppt/slides/_rels/slide12.xml.rels" ContentType="application/vnd.openxmlformats-package.relationships+xml"/>
  <Override PartName="/ppt/slides/_rels/slide48.xml.rels" ContentType="application/vnd.openxmlformats-package.relationships+xml"/>
  <Override PartName="/ppt/slides/_rels/slide55.xml.rels" ContentType="application/vnd.openxmlformats-package.relationships+xml"/>
  <Override PartName="/ppt/slides/_rels/slide40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50.xml.rels" ContentType="application/vnd.openxmlformats-package.relationships+xml"/>
  <Override PartName="/ppt/slides/_rels/slide34.xml.rels" ContentType="application/vnd.openxmlformats-package.relationships+xml"/>
  <Override PartName="/ppt/slides/_rels/slide49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47.xml.rels" ContentType="application/vnd.openxmlformats-package.relationships+xml"/>
  <Override PartName="/ppt/slides/_rels/slide54.xml.rels" ContentType="application/vnd.openxmlformats-package.relationships+xml"/>
  <Override PartName="/ppt/slides/_rels/slide4.xml.rels" ContentType="application/vnd.openxmlformats-package.relationships+xml"/>
  <Override PartName="/ppt/slides/_rels/slide57.xml.rels" ContentType="application/vnd.openxmlformats-package.relationships+xml"/>
  <Override PartName="/ppt/slides/_rels/slide7.xml.rels" ContentType="application/vnd.openxmlformats-package.relationships+xml"/>
  <Override PartName="/ppt/slides/_rels/slide42.xml.rels" ContentType="application/vnd.openxmlformats-package.relationships+xml"/>
  <Override PartName="/ppt/slides/_rels/slide51.xml.rels" ContentType="application/vnd.openxmlformats-package.relationships+xml"/>
  <Override PartName="/ppt/slides/_rels/slide35.xml.rels" ContentType="application/vnd.openxmlformats-package.relationships+xml"/>
  <Override PartName="/ppt/slides/_rels/slide14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30.xml.rels" ContentType="application/vnd.openxmlformats-package.relationships+xml"/>
  <Override PartName="/ppt/slides/_rels/slide38.xml.rels" ContentType="application/vnd.openxmlformats-package.relationships+xml"/>
  <Override PartName="/ppt/slides/_rels/slide45.xml.rels" ContentType="application/vnd.openxmlformats-package.relationships+xml"/>
  <Override PartName="/ppt/slides/_rels/slide28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37.xml.rels" ContentType="application/vnd.openxmlformats-package.relationships+xml"/>
  <Override PartName="/ppt/slides/_rels/slide25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.xml.rels" ContentType="application/vnd.openxmlformats-package.relationships+xml"/>
  <Override PartName="/ppt/slides/_rels/slide32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10.xml.rels" ContentType="application/vnd.openxmlformats-package.relationships+xml"/>
  <Override PartName="/ppt/slides/_rels/slide59.xml.rels" ContentType="application/vnd.openxmlformats-package.relationships+xml"/>
  <Override PartName="/ppt/slides/_rels/slide58.xml.rels" ContentType="application/vnd.openxmlformats-package.relationships+xml"/>
  <Override PartName="/ppt/slides/_rels/slide23.xml.rels" ContentType="application/vnd.openxmlformats-package.relationships+xml"/>
  <Override PartName="/ppt/slides/_rels/slide19.xml.rels" ContentType="application/vnd.openxmlformats-package.relationships+xml"/>
  <Override PartName="/ppt/slides/_rels/slide13.xml.rels" ContentType="application/vnd.openxmlformats-package.relationships+xml"/>
  <Override PartName="/ppt/slides/_rels/slide46.xml.rels" ContentType="application/vnd.openxmlformats-package.relationships+xml"/>
  <Override PartName="/ppt/slides/_rels/slide53.xml.rels" ContentType="application/vnd.openxmlformats-package.relationships+xml"/>
  <Override PartName="/ppt/slides/slide6.xml" ContentType="application/vnd.openxmlformats-officedocument.presentationml.slide+xml"/>
  <Override PartName="/ppt/slides/slide1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  <p:sldMasterId id="2147483739" r:id="rId9"/>
    <p:sldMasterId id="2147483752" r:id="rId10"/>
  </p:sldMasterIdLst>
  <p:sldIdLst>
    <p:sldId id="256" r:id="rId11"/>
    <p:sldId id="257" r:id="rId12"/>
    <p:sldId id="258" r:id="rId13"/>
    <p:sldId id="259" r:id="rId14"/>
    <p:sldId id="260" r:id="rId15"/>
    <p:sldId id="261" r:id="rId16"/>
    <p:sldId id="262" r:id="rId17"/>
    <p:sldId id="263" r:id="rId18"/>
    <p:sldId id="264" r:id="rId19"/>
    <p:sldId id="265" r:id="rId20"/>
    <p:sldId id="266" r:id="rId21"/>
    <p:sldId id="267" r:id="rId22"/>
    <p:sldId id="268" r:id="rId23"/>
    <p:sldId id="269" r:id="rId24"/>
    <p:sldId id="270" r:id="rId25"/>
    <p:sldId id="271" r:id="rId26"/>
    <p:sldId id="272" r:id="rId27"/>
    <p:sldId id="273" r:id="rId28"/>
    <p:sldId id="274" r:id="rId29"/>
    <p:sldId id="275" r:id="rId30"/>
    <p:sldId id="276" r:id="rId31"/>
    <p:sldId id="277" r:id="rId32"/>
    <p:sldId id="278" r:id="rId33"/>
    <p:sldId id="279" r:id="rId34"/>
    <p:sldId id="280" r:id="rId35"/>
    <p:sldId id="281" r:id="rId36"/>
    <p:sldId id="282" r:id="rId37"/>
    <p:sldId id="283" r:id="rId38"/>
    <p:sldId id="284" r:id="rId39"/>
    <p:sldId id="285" r:id="rId40"/>
    <p:sldId id="286" r:id="rId41"/>
    <p:sldId id="287" r:id="rId42"/>
    <p:sldId id="288" r:id="rId43"/>
    <p:sldId id="289" r:id="rId44"/>
    <p:sldId id="290" r:id="rId45"/>
    <p:sldId id="291" r:id="rId46"/>
    <p:sldId id="292" r:id="rId47"/>
    <p:sldId id="293" r:id="rId48"/>
    <p:sldId id="294" r:id="rId49"/>
    <p:sldId id="295" r:id="rId50"/>
    <p:sldId id="296" r:id="rId51"/>
    <p:sldId id="297" r:id="rId52"/>
    <p:sldId id="298" r:id="rId53"/>
    <p:sldId id="299" r:id="rId54"/>
    <p:sldId id="300" r:id="rId55"/>
    <p:sldId id="301" r:id="rId56"/>
    <p:sldId id="302" r:id="rId57"/>
    <p:sldId id="303" r:id="rId58"/>
    <p:sldId id="304" r:id="rId59"/>
    <p:sldId id="305" r:id="rId60"/>
    <p:sldId id="306" r:id="rId61"/>
    <p:sldId id="307" r:id="rId62"/>
    <p:sldId id="308" r:id="rId63"/>
    <p:sldId id="309" r:id="rId64"/>
    <p:sldId id="310" r:id="rId65"/>
    <p:sldId id="311" r:id="rId66"/>
    <p:sldId id="312" r:id="rId67"/>
    <p:sldId id="313" r:id="rId68"/>
    <p:sldId id="314" r:id="rId69"/>
    <p:sldId id="315" r:id="rId70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Relationship Id="rId17" Type="http://schemas.openxmlformats.org/officeDocument/2006/relationships/slide" Target="slides/slide7.xml"/><Relationship Id="rId18" Type="http://schemas.openxmlformats.org/officeDocument/2006/relationships/slide" Target="slides/slide8.xml"/><Relationship Id="rId19" Type="http://schemas.openxmlformats.org/officeDocument/2006/relationships/slide" Target="slides/slide9.xml"/><Relationship Id="rId20" Type="http://schemas.openxmlformats.org/officeDocument/2006/relationships/slide" Target="slides/slide10.xml"/><Relationship Id="rId21" Type="http://schemas.openxmlformats.org/officeDocument/2006/relationships/slide" Target="slides/slide11.xml"/><Relationship Id="rId22" Type="http://schemas.openxmlformats.org/officeDocument/2006/relationships/slide" Target="slides/slide12.xml"/><Relationship Id="rId23" Type="http://schemas.openxmlformats.org/officeDocument/2006/relationships/slide" Target="slides/slide13.xml"/><Relationship Id="rId24" Type="http://schemas.openxmlformats.org/officeDocument/2006/relationships/slide" Target="slides/slide14.xml"/><Relationship Id="rId25" Type="http://schemas.openxmlformats.org/officeDocument/2006/relationships/slide" Target="slides/slide15.xml"/><Relationship Id="rId26" Type="http://schemas.openxmlformats.org/officeDocument/2006/relationships/slide" Target="slides/slide16.xml"/><Relationship Id="rId27" Type="http://schemas.openxmlformats.org/officeDocument/2006/relationships/slide" Target="slides/slide17.xml"/><Relationship Id="rId28" Type="http://schemas.openxmlformats.org/officeDocument/2006/relationships/slide" Target="slides/slide18.xml"/><Relationship Id="rId29" Type="http://schemas.openxmlformats.org/officeDocument/2006/relationships/slide" Target="slides/slide19.xml"/><Relationship Id="rId30" Type="http://schemas.openxmlformats.org/officeDocument/2006/relationships/slide" Target="slides/slide20.xml"/><Relationship Id="rId31" Type="http://schemas.openxmlformats.org/officeDocument/2006/relationships/slide" Target="slides/slide21.xml"/><Relationship Id="rId32" Type="http://schemas.openxmlformats.org/officeDocument/2006/relationships/slide" Target="slides/slide22.xml"/><Relationship Id="rId33" Type="http://schemas.openxmlformats.org/officeDocument/2006/relationships/slide" Target="slides/slide23.xml"/><Relationship Id="rId34" Type="http://schemas.openxmlformats.org/officeDocument/2006/relationships/slide" Target="slides/slide24.xml"/><Relationship Id="rId35" Type="http://schemas.openxmlformats.org/officeDocument/2006/relationships/slide" Target="slides/slide25.xml"/><Relationship Id="rId36" Type="http://schemas.openxmlformats.org/officeDocument/2006/relationships/slide" Target="slides/slide26.xml"/><Relationship Id="rId37" Type="http://schemas.openxmlformats.org/officeDocument/2006/relationships/slide" Target="slides/slide27.xml"/><Relationship Id="rId38" Type="http://schemas.openxmlformats.org/officeDocument/2006/relationships/slide" Target="slides/slide28.xml"/><Relationship Id="rId39" Type="http://schemas.openxmlformats.org/officeDocument/2006/relationships/slide" Target="slides/slide29.xml"/><Relationship Id="rId40" Type="http://schemas.openxmlformats.org/officeDocument/2006/relationships/slide" Target="slides/slide30.xml"/><Relationship Id="rId41" Type="http://schemas.openxmlformats.org/officeDocument/2006/relationships/slide" Target="slides/slide31.xml"/><Relationship Id="rId42" Type="http://schemas.openxmlformats.org/officeDocument/2006/relationships/slide" Target="slides/slide32.xml"/><Relationship Id="rId43" Type="http://schemas.openxmlformats.org/officeDocument/2006/relationships/slide" Target="slides/slide33.xml"/><Relationship Id="rId44" Type="http://schemas.openxmlformats.org/officeDocument/2006/relationships/slide" Target="slides/slide34.xml"/><Relationship Id="rId45" Type="http://schemas.openxmlformats.org/officeDocument/2006/relationships/slide" Target="slides/slide35.xml"/><Relationship Id="rId46" Type="http://schemas.openxmlformats.org/officeDocument/2006/relationships/slide" Target="slides/slide36.xml"/><Relationship Id="rId47" Type="http://schemas.openxmlformats.org/officeDocument/2006/relationships/slide" Target="slides/slide37.xml"/><Relationship Id="rId48" Type="http://schemas.openxmlformats.org/officeDocument/2006/relationships/slide" Target="slides/slide38.xml"/><Relationship Id="rId49" Type="http://schemas.openxmlformats.org/officeDocument/2006/relationships/slide" Target="slides/slide39.xml"/><Relationship Id="rId50" Type="http://schemas.openxmlformats.org/officeDocument/2006/relationships/slide" Target="slides/slide40.xml"/><Relationship Id="rId51" Type="http://schemas.openxmlformats.org/officeDocument/2006/relationships/slide" Target="slides/slide41.xml"/><Relationship Id="rId52" Type="http://schemas.openxmlformats.org/officeDocument/2006/relationships/slide" Target="slides/slide42.xml"/><Relationship Id="rId53" Type="http://schemas.openxmlformats.org/officeDocument/2006/relationships/slide" Target="slides/slide43.xml"/><Relationship Id="rId54" Type="http://schemas.openxmlformats.org/officeDocument/2006/relationships/slide" Target="slides/slide44.xml"/><Relationship Id="rId55" Type="http://schemas.openxmlformats.org/officeDocument/2006/relationships/slide" Target="slides/slide45.xml"/><Relationship Id="rId56" Type="http://schemas.openxmlformats.org/officeDocument/2006/relationships/slide" Target="slides/slide46.xml"/><Relationship Id="rId57" Type="http://schemas.openxmlformats.org/officeDocument/2006/relationships/slide" Target="slides/slide47.xml"/><Relationship Id="rId58" Type="http://schemas.openxmlformats.org/officeDocument/2006/relationships/slide" Target="slides/slide48.xml"/><Relationship Id="rId59" Type="http://schemas.openxmlformats.org/officeDocument/2006/relationships/slide" Target="slides/slide49.xml"/><Relationship Id="rId60" Type="http://schemas.openxmlformats.org/officeDocument/2006/relationships/slide" Target="slides/slide50.xml"/><Relationship Id="rId61" Type="http://schemas.openxmlformats.org/officeDocument/2006/relationships/slide" Target="slides/slide51.xml"/><Relationship Id="rId62" Type="http://schemas.openxmlformats.org/officeDocument/2006/relationships/slide" Target="slides/slide52.xml"/><Relationship Id="rId63" Type="http://schemas.openxmlformats.org/officeDocument/2006/relationships/slide" Target="slides/slide53.xml"/><Relationship Id="rId64" Type="http://schemas.openxmlformats.org/officeDocument/2006/relationships/slide" Target="slides/slide54.xml"/><Relationship Id="rId65" Type="http://schemas.openxmlformats.org/officeDocument/2006/relationships/slide" Target="slides/slide55.xml"/><Relationship Id="rId66" Type="http://schemas.openxmlformats.org/officeDocument/2006/relationships/slide" Target="slides/slide56.xml"/><Relationship Id="rId67" Type="http://schemas.openxmlformats.org/officeDocument/2006/relationships/slide" Target="slides/slide57.xml"/><Relationship Id="rId68" Type="http://schemas.openxmlformats.org/officeDocument/2006/relationships/slide" Target="slides/slide58.xml"/><Relationship Id="rId69" Type="http://schemas.openxmlformats.org/officeDocument/2006/relationships/slide" Target="slides/slide59.xml"/><Relationship Id="rId70" Type="http://schemas.openxmlformats.org/officeDocument/2006/relationships/slide" Target="slides/slide60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9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9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0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8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0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0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0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8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0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9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0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9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0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0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0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0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0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0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1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1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1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1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8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0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1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7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7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9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9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9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2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5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6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7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8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9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7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7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7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7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7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8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8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9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9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0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0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0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4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7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8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0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1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3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3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4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4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5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9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7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8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47.xml"/><Relationship Id="rId15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0.xml"/><Relationship Id="rId6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2.xml"/><Relationship Id="rId8" Type="http://schemas.openxmlformats.org/officeDocument/2006/relationships/slideLayout" Target="../slideLayouts/slideLayout53.xml"/><Relationship Id="rId9" Type="http://schemas.openxmlformats.org/officeDocument/2006/relationships/slideLayout" Target="../slideLayouts/slideLayout54.xml"/><Relationship Id="rId10" Type="http://schemas.openxmlformats.org/officeDocument/2006/relationships/slideLayout" Target="../slideLayouts/slideLayout55.xml"/><Relationship Id="rId11" Type="http://schemas.openxmlformats.org/officeDocument/2006/relationships/slideLayout" Target="../slideLayouts/slideLayout56.xml"/><Relationship Id="rId12" Type="http://schemas.openxmlformats.org/officeDocument/2006/relationships/slideLayout" Target="../slideLayouts/slideLayout57.xml"/><Relationship Id="rId13" Type="http://schemas.openxmlformats.org/officeDocument/2006/relationships/slideLayout" Target="../slideLayouts/slideLayout58.xml"/><Relationship Id="rId14" Type="http://schemas.openxmlformats.org/officeDocument/2006/relationships/slideLayout" Target="../slideLayouts/slideLayout59.xml"/><Relationship Id="rId15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slideLayout" Target="../slideLayouts/slideLayout61.xml"/><Relationship Id="rId5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3.xml"/><Relationship Id="rId7" Type="http://schemas.openxmlformats.org/officeDocument/2006/relationships/slideLayout" Target="../slideLayouts/slideLayout64.xml"/><Relationship Id="rId8" Type="http://schemas.openxmlformats.org/officeDocument/2006/relationships/slideLayout" Target="../slideLayouts/slideLayout65.xml"/><Relationship Id="rId9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68.xml"/><Relationship Id="rId12" Type="http://schemas.openxmlformats.org/officeDocument/2006/relationships/slideLayout" Target="../slideLayouts/slideLayout69.xml"/><Relationship Id="rId13" Type="http://schemas.openxmlformats.org/officeDocument/2006/relationships/slideLayout" Target="../slideLayouts/slideLayout70.xml"/><Relationship Id="rId14" Type="http://schemas.openxmlformats.org/officeDocument/2006/relationships/slideLayout" Target="../slideLayouts/slideLayout71.xml"/><Relationship Id="rId15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Relationship Id="rId4" Type="http://schemas.openxmlformats.org/officeDocument/2006/relationships/slideLayout" Target="../slideLayouts/slideLayout73.xml"/><Relationship Id="rId5" Type="http://schemas.openxmlformats.org/officeDocument/2006/relationships/slideLayout" Target="../slideLayouts/slideLayout74.xml"/><Relationship Id="rId6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6.xml"/><Relationship Id="rId8" Type="http://schemas.openxmlformats.org/officeDocument/2006/relationships/slideLayout" Target="../slideLayouts/slideLayout77.xml"/><Relationship Id="rId9" Type="http://schemas.openxmlformats.org/officeDocument/2006/relationships/slideLayout" Target="../slideLayouts/slideLayout78.xml"/><Relationship Id="rId10" Type="http://schemas.openxmlformats.org/officeDocument/2006/relationships/slideLayout" Target="../slideLayouts/slideLayout79.xml"/><Relationship Id="rId11" Type="http://schemas.openxmlformats.org/officeDocument/2006/relationships/slideLayout" Target="../slideLayouts/slideLayout80.xml"/><Relationship Id="rId12" Type="http://schemas.openxmlformats.org/officeDocument/2006/relationships/slideLayout" Target="../slideLayouts/slideLayout81.xml"/><Relationship Id="rId13" Type="http://schemas.openxmlformats.org/officeDocument/2006/relationships/slideLayout" Target="../slideLayouts/slideLayout82.xml"/><Relationship Id="rId14" Type="http://schemas.openxmlformats.org/officeDocument/2006/relationships/slideLayout" Target="../slideLayouts/slideLayout83.xml"/><Relationship Id="rId15" Type="http://schemas.openxmlformats.org/officeDocument/2006/relationships/slideLayout" Target="../slideLayouts/slideLayout84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Relationship Id="rId4" Type="http://schemas.openxmlformats.org/officeDocument/2006/relationships/slideLayout" Target="../slideLayouts/slideLayout85.xml"/><Relationship Id="rId5" Type="http://schemas.openxmlformats.org/officeDocument/2006/relationships/slideLayout" Target="../slideLayouts/slideLayout86.xml"/><Relationship Id="rId6" Type="http://schemas.openxmlformats.org/officeDocument/2006/relationships/slideLayout" Target="../slideLayouts/slideLayout87.xml"/><Relationship Id="rId7" Type="http://schemas.openxmlformats.org/officeDocument/2006/relationships/slideLayout" Target="../slideLayouts/slideLayout88.xml"/><Relationship Id="rId8" Type="http://schemas.openxmlformats.org/officeDocument/2006/relationships/slideLayout" Target="../slideLayouts/slideLayout89.xml"/><Relationship Id="rId9" Type="http://schemas.openxmlformats.org/officeDocument/2006/relationships/slideLayout" Target="../slideLayouts/slideLayout90.xml"/><Relationship Id="rId10" Type="http://schemas.openxmlformats.org/officeDocument/2006/relationships/slideLayout" Target="../slideLayouts/slideLayout91.xml"/><Relationship Id="rId11" Type="http://schemas.openxmlformats.org/officeDocument/2006/relationships/slideLayout" Target="../slideLayouts/slideLayout92.xml"/><Relationship Id="rId12" Type="http://schemas.openxmlformats.org/officeDocument/2006/relationships/slideLayout" Target="../slideLayouts/slideLayout93.xml"/><Relationship Id="rId13" Type="http://schemas.openxmlformats.org/officeDocument/2006/relationships/slideLayout" Target="../slideLayouts/slideLayout94.xml"/><Relationship Id="rId14" Type="http://schemas.openxmlformats.org/officeDocument/2006/relationships/slideLayout" Target="../slideLayouts/slideLayout95.xml"/><Relationship Id="rId15" Type="http://schemas.openxmlformats.org/officeDocument/2006/relationships/slideLayout" Target="../slideLayouts/slideLayout96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Relationship Id="rId4" Type="http://schemas.openxmlformats.org/officeDocument/2006/relationships/slideLayout" Target="../slideLayouts/slideLayout97.xml"/><Relationship Id="rId5" Type="http://schemas.openxmlformats.org/officeDocument/2006/relationships/slideLayout" Target="../slideLayouts/slideLayout98.xml"/><Relationship Id="rId6" Type="http://schemas.openxmlformats.org/officeDocument/2006/relationships/slideLayout" Target="../slideLayouts/slideLayout99.xml"/><Relationship Id="rId7" Type="http://schemas.openxmlformats.org/officeDocument/2006/relationships/slideLayout" Target="../slideLayouts/slideLayout100.xml"/><Relationship Id="rId8" Type="http://schemas.openxmlformats.org/officeDocument/2006/relationships/slideLayout" Target="../slideLayouts/slideLayout101.xml"/><Relationship Id="rId9" Type="http://schemas.openxmlformats.org/officeDocument/2006/relationships/slideLayout" Target="../slideLayouts/slideLayout102.xml"/><Relationship Id="rId10" Type="http://schemas.openxmlformats.org/officeDocument/2006/relationships/slideLayout" Target="../slideLayouts/slideLayout103.xml"/><Relationship Id="rId11" Type="http://schemas.openxmlformats.org/officeDocument/2006/relationships/slideLayout" Target="../slideLayouts/slideLayout104.xml"/><Relationship Id="rId12" Type="http://schemas.openxmlformats.org/officeDocument/2006/relationships/slideLayout" Target="../slideLayouts/slideLayout105.xml"/><Relationship Id="rId13" Type="http://schemas.openxmlformats.org/officeDocument/2006/relationships/slideLayout" Target="../slideLayouts/slideLayout106.xml"/><Relationship Id="rId14" Type="http://schemas.openxmlformats.org/officeDocument/2006/relationships/slideLayout" Target="../slideLayouts/slideLayout107.xml"/><Relationship Id="rId15" Type="http://schemas.openxmlformats.org/officeDocument/2006/relationships/slideLayout" Target="../slideLayouts/slideLayout10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11444760" y="0"/>
            <a:ext cx="741240" cy="6850080"/>
          </a:xfrm>
          <a:prstGeom prst="rect">
            <a:avLst/>
          </a:prstGeom>
          <a:solidFill>
            <a:srgbClr val="000000">
              <a:alpha val="1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CustomShape 2"/>
          <p:cNvSpPr/>
          <p:nvPr/>
        </p:nvSpPr>
        <p:spPr>
          <a:xfrm>
            <a:off x="11438640" y="6453360"/>
            <a:ext cx="7581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fld id="{F641C186-46C2-4078-BC75-9D22FC829375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  <p:sp>
        <p:nvSpPr>
          <p:cNvPr id="2" name="CustomShape 3"/>
          <p:cNvSpPr/>
          <p:nvPr/>
        </p:nvSpPr>
        <p:spPr>
          <a:xfrm>
            <a:off x="912240" y="1268280"/>
            <a:ext cx="9208080" cy="36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2080" cy="561960"/>
          </a:xfrm>
          <a:prstGeom prst="rect">
            <a:avLst/>
          </a:prstGeom>
          <a:ln>
            <a:noFill/>
          </a:ln>
        </p:spPr>
      </p:pic>
      <p:pic>
        <p:nvPicPr>
          <p:cNvPr id="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7920" cy="514080"/>
          </a:xfrm>
          <a:prstGeom prst="rect">
            <a:avLst/>
          </a:prstGeom>
          <a:ln>
            <a:noFill/>
          </a:ln>
        </p:spPr>
      </p:pic>
      <p:sp>
        <p:nvSpPr>
          <p:cNvPr id="5" name="CustomShape 4"/>
          <p:cNvSpPr/>
          <p:nvPr/>
        </p:nvSpPr>
        <p:spPr>
          <a:xfrm>
            <a:off x="912240" y="1268280"/>
            <a:ext cx="9208080" cy="36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" name="CustomShape 5"/>
          <p:cNvSpPr/>
          <p:nvPr/>
        </p:nvSpPr>
        <p:spPr>
          <a:xfrm>
            <a:off x="11444760" y="0"/>
            <a:ext cx="741240" cy="6850080"/>
          </a:xfrm>
          <a:prstGeom prst="rect">
            <a:avLst/>
          </a:prstGeom>
          <a:solidFill>
            <a:srgbClr val="000000">
              <a:alpha val="1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" name="CustomShape 6"/>
          <p:cNvSpPr/>
          <p:nvPr/>
        </p:nvSpPr>
        <p:spPr>
          <a:xfrm>
            <a:off x="0" y="6642720"/>
            <a:ext cx="12181680" cy="211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ETCE </a:t>
            </a: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–</a:t>
            </a: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 (TU Clausthal / University of Göttingen)</a:t>
            </a:r>
            <a:endParaRPr b="0" lang="en-US" sz="800" spc="-1" strike="noStrike">
              <a:latin typeface="Arial"/>
            </a:endParaRPr>
          </a:p>
        </p:txBody>
      </p:sp>
      <p:sp>
        <p:nvSpPr>
          <p:cNvPr id="8" name="PlaceHolder 7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CustomShape 1"/>
          <p:cNvSpPr/>
          <p:nvPr/>
        </p:nvSpPr>
        <p:spPr>
          <a:xfrm>
            <a:off x="11444760" y="0"/>
            <a:ext cx="741240" cy="6850080"/>
          </a:xfrm>
          <a:prstGeom prst="rect">
            <a:avLst/>
          </a:prstGeom>
          <a:solidFill>
            <a:srgbClr val="000000">
              <a:alpha val="1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7" name="CustomShape 2"/>
          <p:cNvSpPr/>
          <p:nvPr/>
        </p:nvSpPr>
        <p:spPr>
          <a:xfrm>
            <a:off x="11438640" y="6453360"/>
            <a:ext cx="7581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fld id="{44F116DF-99B4-422B-8ACC-B87C3511E5B5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  <p:sp>
        <p:nvSpPr>
          <p:cNvPr id="48" name="CustomShape 3"/>
          <p:cNvSpPr/>
          <p:nvPr/>
        </p:nvSpPr>
        <p:spPr>
          <a:xfrm>
            <a:off x="912240" y="1268280"/>
            <a:ext cx="9208080" cy="36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2080" cy="561960"/>
          </a:xfrm>
          <a:prstGeom prst="rect">
            <a:avLst/>
          </a:prstGeom>
          <a:ln>
            <a:noFill/>
          </a:ln>
        </p:spPr>
      </p:pic>
      <p:pic>
        <p:nvPicPr>
          <p:cNvPr id="5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7920" cy="514080"/>
          </a:xfrm>
          <a:prstGeom prst="rect">
            <a:avLst/>
          </a:prstGeom>
          <a:ln>
            <a:noFill/>
          </a:ln>
        </p:spPr>
      </p:pic>
      <p:sp>
        <p:nvSpPr>
          <p:cNvPr id="51" name="CustomShape 4"/>
          <p:cNvSpPr/>
          <p:nvPr/>
        </p:nvSpPr>
        <p:spPr>
          <a:xfrm>
            <a:off x="11444760" y="0"/>
            <a:ext cx="741240" cy="6850080"/>
          </a:xfrm>
          <a:prstGeom prst="rect">
            <a:avLst/>
          </a:prstGeom>
          <a:solidFill>
            <a:srgbClr val="000000">
              <a:alpha val="1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2" name="CustomShape 5"/>
          <p:cNvSpPr/>
          <p:nvPr/>
        </p:nvSpPr>
        <p:spPr>
          <a:xfrm>
            <a:off x="11438640" y="6453360"/>
            <a:ext cx="7581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fld id="{51F7700A-6DAC-47B5-85C9-0090B8FEFA42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  <p:sp>
        <p:nvSpPr>
          <p:cNvPr id="53" name="CustomShape 6"/>
          <p:cNvSpPr/>
          <p:nvPr/>
        </p:nvSpPr>
        <p:spPr>
          <a:xfrm>
            <a:off x="0" y="6642720"/>
            <a:ext cx="12181680" cy="211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ETCE </a:t>
            </a: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–</a:t>
            </a: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 (TU Clausthal / University of Göttingen)</a:t>
            </a:r>
            <a:endParaRPr b="0" lang="en-US" sz="800" spc="-1" strike="noStrike">
              <a:latin typeface="Arial"/>
            </a:endParaRPr>
          </a:p>
        </p:txBody>
      </p:sp>
      <p:sp>
        <p:nvSpPr>
          <p:cNvPr id="54" name="PlaceHolder 7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55" name="PlaceHolder 8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3" name="CustomShape 2"/>
          <p:cNvSpPr/>
          <p:nvPr/>
        </p:nvSpPr>
        <p:spPr>
          <a:xfrm>
            <a:off x="11438640" y="6453360"/>
            <a:ext cx="7570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fld id="{13AA2281-91AE-435C-BF76-47DA34C51068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  <p:sp>
        <p:nvSpPr>
          <p:cNvPr id="94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9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>
            <a:noFill/>
          </a:ln>
        </p:spPr>
      </p:pic>
      <p:pic>
        <p:nvPicPr>
          <p:cNvPr id="9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>
            <a:noFill/>
          </a:ln>
        </p:spPr>
      </p:pic>
      <p:sp>
        <p:nvSpPr>
          <p:cNvPr id="97" name="CustomShape 4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8" name="CustomShape 5"/>
          <p:cNvSpPr/>
          <p:nvPr/>
        </p:nvSpPr>
        <p:spPr>
          <a:xfrm>
            <a:off x="11438640" y="6453360"/>
            <a:ext cx="7570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fld id="{696C862A-A088-474B-8BE1-68FCC75B8066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  <p:sp>
        <p:nvSpPr>
          <p:cNvPr id="99" name="CustomShape 6"/>
          <p:cNvSpPr/>
          <p:nvPr/>
        </p:nvSpPr>
        <p:spPr>
          <a:xfrm>
            <a:off x="0" y="6642720"/>
            <a:ext cx="12180600" cy="211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ETCE </a:t>
            </a: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–</a:t>
            </a: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 (TU Clausthal / University of Göttingen)</a:t>
            </a:r>
            <a:endParaRPr b="0" lang="en-US" sz="800" spc="-1" strike="noStrike">
              <a:latin typeface="Arial"/>
            </a:endParaRPr>
          </a:p>
        </p:txBody>
      </p:sp>
      <p:sp>
        <p:nvSpPr>
          <p:cNvPr id="100" name="PlaceHolder 7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01" name="PlaceHolder 8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CustomShape 1"/>
          <p:cNvSpPr/>
          <p:nvPr/>
        </p:nvSpPr>
        <p:spPr>
          <a:xfrm>
            <a:off x="11444760" y="0"/>
            <a:ext cx="741240" cy="6850080"/>
          </a:xfrm>
          <a:prstGeom prst="rect">
            <a:avLst/>
          </a:prstGeom>
          <a:solidFill>
            <a:srgbClr val="000000">
              <a:alpha val="1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9" name="CustomShape 2"/>
          <p:cNvSpPr/>
          <p:nvPr/>
        </p:nvSpPr>
        <p:spPr>
          <a:xfrm>
            <a:off x="11438640" y="6453360"/>
            <a:ext cx="7581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fld id="{F3F24184-BDCE-4329-A5DA-3EC137E4D20F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  <p:sp>
        <p:nvSpPr>
          <p:cNvPr id="140" name="CustomShape 3"/>
          <p:cNvSpPr/>
          <p:nvPr/>
        </p:nvSpPr>
        <p:spPr>
          <a:xfrm>
            <a:off x="912240" y="1268280"/>
            <a:ext cx="9208080" cy="36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41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2080" cy="561960"/>
          </a:xfrm>
          <a:prstGeom prst="rect">
            <a:avLst/>
          </a:prstGeom>
          <a:ln>
            <a:noFill/>
          </a:ln>
        </p:spPr>
      </p:pic>
      <p:pic>
        <p:nvPicPr>
          <p:cNvPr id="142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7920" cy="514080"/>
          </a:xfrm>
          <a:prstGeom prst="rect">
            <a:avLst/>
          </a:prstGeom>
          <a:ln>
            <a:noFill/>
          </a:ln>
        </p:spPr>
      </p:pic>
      <p:sp>
        <p:nvSpPr>
          <p:cNvPr id="143" name="CustomShape 4"/>
          <p:cNvSpPr/>
          <p:nvPr/>
        </p:nvSpPr>
        <p:spPr>
          <a:xfrm>
            <a:off x="11444760" y="0"/>
            <a:ext cx="741240" cy="6850080"/>
          </a:xfrm>
          <a:prstGeom prst="rect">
            <a:avLst/>
          </a:prstGeom>
          <a:solidFill>
            <a:srgbClr val="000000">
              <a:alpha val="1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4" name="CustomShape 5"/>
          <p:cNvSpPr/>
          <p:nvPr/>
        </p:nvSpPr>
        <p:spPr>
          <a:xfrm>
            <a:off x="11438640" y="6453360"/>
            <a:ext cx="7581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fld id="{7A2D3657-CF93-427F-9A7E-1720B6499A29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  <p:sp>
        <p:nvSpPr>
          <p:cNvPr id="145" name="CustomShape 6"/>
          <p:cNvSpPr/>
          <p:nvPr/>
        </p:nvSpPr>
        <p:spPr>
          <a:xfrm>
            <a:off x="0" y="6642720"/>
            <a:ext cx="12181680" cy="211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ETCE </a:t>
            </a: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–</a:t>
            </a: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 (TU Clausthal / University of Göttingen)</a:t>
            </a:r>
            <a:endParaRPr b="0" lang="en-US" sz="800" spc="-1" strike="noStrike">
              <a:latin typeface="Arial"/>
            </a:endParaRPr>
          </a:p>
        </p:txBody>
      </p:sp>
      <p:sp>
        <p:nvSpPr>
          <p:cNvPr id="146" name="PlaceHolder 7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47" name="PlaceHolder 8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CustomShape 1"/>
          <p:cNvSpPr/>
          <p:nvPr/>
        </p:nvSpPr>
        <p:spPr>
          <a:xfrm>
            <a:off x="11444760" y="0"/>
            <a:ext cx="741240" cy="6850080"/>
          </a:xfrm>
          <a:prstGeom prst="rect">
            <a:avLst/>
          </a:prstGeom>
          <a:solidFill>
            <a:srgbClr val="000000">
              <a:alpha val="1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5" name="CustomShape 2"/>
          <p:cNvSpPr/>
          <p:nvPr/>
        </p:nvSpPr>
        <p:spPr>
          <a:xfrm>
            <a:off x="11438640" y="6453360"/>
            <a:ext cx="7581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fld id="{CA33F7FF-F736-4BCB-B3B1-35852CDE6625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  <p:sp>
        <p:nvSpPr>
          <p:cNvPr id="186" name="CustomShape 3"/>
          <p:cNvSpPr/>
          <p:nvPr/>
        </p:nvSpPr>
        <p:spPr>
          <a:xfrm>
            <a:off x="912240" y="1268280"/>
            <a:ext cx="9208080" cy="36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87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2080" cy="561960"/>
          </a:xfrm>
          <a:prstGeom prst="rect">
            <a:avLst/>
          </a:prstGeom>
          <a:ln>
            <a:noFill/>
          </a:ln>
        </p:spPr>
      </p:pic>
      <p:pic>
        <p:nvPicPr>
          <p:cNvPr id="188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7920" cy="514080"/>
          </a:xfrm>
          <a:prstGeom prst="rect">
            <a:avLst/>
          </a:prstGeom>
          <a:ln>
            <a:noFill/>
          </a:ln>
        </p:spPr>
      </p:pic>
      <p:sp>
        <p:nvSpPr>
          <p:cNvPr id="189" name="CustomShape 4"/>
          <p:cNvSpPr/>
          <p:nvPr/>
        </p:nvSpPr>
        <p:spPr>
          <a:xfrm>
            <a:off x="11444760" y="0"/>
            <a:ext cx="741240" cy="6850080"/>
          </a:xfrm>
          <a:prstGeom prst="rect">
            <a:avLst/>
          </a:prstGeom>
          <a:solidFill>
            <a:srgbClr val="000000">
              <a:alpha val="1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0" name="CustomShape 5"/>
          <p:cNvSpPr/>
          <p:nvPr/>
        </p:nvSpPr>
        <p:spPr>
          <a:xfrm>
            <a:off x="11438640" y="6453360"/>
            <a:ext cx="7581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fld id="{513C291D-D24F-4134-B332-8E8D109274FF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  <p:sp>
        <p:nvSpPr>
          <p:cNvPr id="191" name="CustomShape 6"/>
          <p:cNvSpPr/>
          <p:nvPr/>
        </p:nvSpPr>
        <p:spPr>
          <a:xfrm>
            <a:off x="0" y="6642720"/>
            <a:ext cx="12181680" cy="211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ETCE </a:t>
            </a: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–</a:t>
            </a: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 (TU Clausthal / University of Göttingen)</a:t>
            </a:r>
            <a:endParaRPr b="0" lang="en-US" sz="800" spc="-1" strike="noStrike">
              <a:latin typeface="Arial"/>
            </a:endParaRPr>
          </a:p>
        </p:txBody>
      </p:sp>
      <p:sp>
        <p:nvSpPr>
          <p:cNvPr id="192" name="PlaceHolder 7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93" name="PlaceHolder 8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  <p:sldLayoutId id="2147483710" r:id="rId13"/>
    <p:sldLayoutId id="2147483711" r:id="rId14"/>
    <p:sldLayoutId id="2147483712" r:id="rId15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CustomShape 1"/>
          <p:cNvSpPr/>
          <p:nvPr/>
        </p:nvSpPr>
        <p:spPr>
          <a:xfrm>
            <a:off x="11444760" y="0"/>
            <a:ext cx="740520" cy="6849360"/>
          </a:xfrm>
          <a:prstGeom prst="rect">
            <a:avLst/>
          </a:prstGeom>
          <a:solidFill>
            <a:srgbClr val="000000">
              <a:alpha val="1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1" name="CustomShape 2"/>
          <p:cNvSpPr/>
          <p:nvPr/>
        </p:nvSpPr>
        <p:spPr>
          <a:xfrm>
            <a:off x="11438640" y="6453360"/>
            <a:ext cx="7574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fld id="{2C24569C-757E-44E6-9668-21F85C16E551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  <p:sp>
        <p:nvSpPr>
          <p:cNvPr id="232" name="CustomShape 3"/>
          <p:cNvSpPr/>
          <p:nvPr/>
        </p:nvSpPr>
        <p:spPr>
          <a:xfrm>
            <a:off x="912240" y="1268280"/>
            <a:ext cx="9207360" cy="360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3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360" cy="561240"/>
          </a:xfrm>
          <a:prstGeom prst="rect">
            <a:avLst/>
          </a:prstGeom>
          <a:ln>
            <a:noFill/>
          </a:ln>
        </p:spPr>
      </p:pic>
      <p:pic>
        <p:nvPicPr>
          <p:cNvPr id="23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7200" cy="513360"/>
          </a:xfrm>
          <a:prstGeom prst="rect">
            <a:avLst/>
          </a:prstGeom>
          <a:ln>
            <a:noFill/>
          </a:ln>
        </p:spPr>
      </p:pic>
      <p:sp>
        <p:nvSpPr>
          <p:cNvPr id="235" name="CustomShape 4"/>
          <p:cNvSpPr/>
          <p:nvPr/>
        </p:nvSpPr>
        <p:spPr>
          <a:xfrm>
            <a:off x="11444760" y="0"/>
            <a:ext cx="740520" cy="6849360"/>
          </a:xfrm>
          <a:prstGeom prst="rect">
            <a:avLst/>
          </a:prstGeom>
          <a:solidFill>
            <a:srgbClr val="000000">
              <a:alpha val="1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6" name="CustomShape 5"/>
          <p:cNvSpPr/>
          <p:nvPr/>
        </p:nvSpPr>
        <p:spPr>
          <a:xfrm>
            <a:off x="11438640" y="6453360"/>
            <a:ext cx="7574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fld id="{F729FF03-76B6-407C-B4B9-F54DA5776C70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  <p:sp>
        <p:nvSpPr>
          <p:cNvPr id="237" name="CustomShape 6"/>
          <p:cNvSpPr/>
          <p:nvPr/>
        </p:nvSpPr>
        <p:spPr>
          <a:xfrm>
            <a:off x="0" y="6642720"/>
            <a:ext cx="12181320" cy="211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ETCE </a:t>
            </a: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–</a:t>
            </a: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 (TU Clausthal / University of Göttingen)</a:t>
            </a:r>
            <a:endParaRPr b="0" lang="en-US" sz="800" spc="-1" strike="noStrike">
              <a:latin typeface="Arial"/>
            </a:endParaRPr>
          </a:p>
        </p:txBody>
      </p:sp>
      <p:sp>
        <p:nvSpPr>
          <p:cNvPr id="238" name="PlaceHolder 7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39" name="PlaceHolder 8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4"/>
    <p:sldLayoutId id="2147483715" r:id="rId5"/>
    <p:sldLayoutId id="2147483716" r:id="rId6"/>
    <p:sldLayoutId id="2147483717" r:id="rId7"/>
    <p:sldLayoutId id="2147483718" r:id="rId8"/>
    <p:sldLayoutId id="2147483719" r:id="rId9"/>
    <p:sldLayoutId id="2147483720" r:id="rId10"/>
    <p:sldLayoutId id="2147483721" r:id="rId11"/>
    <p:sldLayoutId id="2147483722" r:id="rId12"/>
    <p:sldLayoutId id="2147483723" r:id="rId13"/>
    <p:sldLayoutId id="2147483724" r:id="rId14"/>
    <p:sldLayoutId id="2147483725" r:id="rId15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CustomShape 1"/>
          <p:cNvSpPr/>
          <p:nvPr/>
        </p:nvSpPr>
        <p:spPr>
          <a:xfrm>
            <a:off x="11444760" y="0"/>
            <a:ext cx="740520" cy="6849360"/>
          </a:xfrm>
          <a:prstGeom prst="rect">
            <a:avLst/>
          </a:prstGeom>
          <a:solidFill>
            <a:srgbClr val="000000">
              <a:alpha val="1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7" name="CustomShape 2"/>
          <p:cNvSpPr/>
          <p:nvPr/>
        </p:nvSpPr>
        <p:spPr>
          <a:xfrm>
            <a:off x="11438640" y="6453360"/>
            <a:ext cx="7574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fld id="{339CB286-5A6F-4BB1-9BE9-674D6B48E2C6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  <p:sp>
        <p:nvSpPr>
          <p:cNvPr id="278" name="CustomShape 3"/>
          <p:cNvSpPr/>
          <p:nvPr/>
        </p:nvSpPr>
        <p:spPr>
          <a:xfrm>
            <a:off x="912240" y="1268280"/>
            <a:ext cx="9207360" cy="360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7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360" cy="561240"/>
          </a:xfrm>
          <a:prstGeom prst="rect">
            <a:avLst/>
          </a:prstGeom>
          <a:ln>
            <a:noFill/>
          </a:ln>
        </p:spPr>
      </p:pic>
      <p:pic>
        <p:nvPicPr>
          <p:cNvPr id="28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7200" cy="513360"/>
          </a:xfrm>
          <a:prstGeom prst="rect">
            <a:avLst/>
          </a:prstGeom>
          <a:ln>
            <a:noFill/>
          </a:ln>
        </p:spPr>
      </p:pic>
      <p:sp>
        <p:nvSpPr>
          <p:cNvPr id="281" name="CustomShape 4"/>
          <p:cNvSpPr/>
          <p:nvPr/>
        </p:nvSpPr>
        <p:spPr>
          <a:xfrm>
            <a:off x="11444760" y="0"/>
            <a:ext cx="740520" cy="6849360"/>
          </a:xfrm>
          <a:prstGeom prst="rect">
            <a:avLst/>
          </a:prstGeom>
          <a:solidFill>
            <a:srgbClr val="000000">
              <a:alpha val="1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82" name="CustomShape 5"/>
          <p:cNvSpPr/>
          <p:nvPr/>
        </p:nvSpPr>
        <p:spPr>
          <a:xfrm>
            <a:off x="11438640" y="6453360"/>
            <a:ext cx="7574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fld id="{77968DCD-36C6-4EB1-A6C1-FAC689EA4922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  <p:sp>
        <p:nvSpPr>
          <p:cNvPr id="283" name="CustomShape 6"/>
          <p:cNvSpPr/>
          <p:nvPr/>
        </p:nvSpPr>
        <p:spPr>
          <a:xfrm>
            <a:off x="0" y="6642720"/>
            <a:ext cx="12181320" cy="211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ETCE </a:t>
            </a: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–</a:t>
            </a: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 (TU Clausthal / University of Göttingen)</a:t>
            </a:r>
            <a:endParaRPr b="0" lang="en-US" sz="800" spc="-1" strike="noStrike">
              <a:latin typeface="Arial"/>
            </a:endParaRPr>
          </a:p>
        </p:txBody>
      </p:sp>
      <p:sp>
        <p:nvSpPr>
          <p:cNvPr id="284" name="PlaceHolder 7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85" name="PlaceHolder 8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  <p:sldLayoutId id="2147483735" r:id="rId12"/>
    <p:sldLayoutId id="2147483736" r:id="rId13"/>
    <p:sldLayoutId id="2147483737" r:id="rId14"/>
    <p:sldLayoutId id="2147483738" r:id="rId15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CustomShape 1"/>
          <p:cNvSpPr/>
          <p:nvPr/>
        </p:nvSpPr>
        <p:spPr>
          <a:xfrm>
            <a:off x="11444760" y="0"/>
            <a:ext cx="722160" cy="6831000"/>
          </a:xfrm>
          <a:prstGeom prst="rect">
            <a:avLst/>
          </a:prstGeom>
          <a:solidFill>
            <a:srgbClr val="000000">
              <a:alpha val="1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23" name="CustomShape 2"/>
          <p:cNvSpPr/>
          <p:nvPr/>
        </p:nvSpPr>
        <p:spPr>
          <a:xfrm>
            <a:off x="11438640" y="6453360"/>
            <a:ext cx="73908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fld id="{0C36B82D-A87D-4424-9BD1-68D982AB400B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  <p:sp>
        <p:nvSpPr>
          <p:cNvPr id="324" name="CustomShape 3"/>
          <p:cNvSpPr/>
          <p:nvPr/>
        </p:nvSpPr>
        <p:spPr>
          <a:xfrm>
            <a:off x="912240" y="1268280"/>
            <a:ext cx="9189000" cy="342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2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3000" cy="542880"/>
          </a:xfrm>
          <a:prstGeom prst="rect">
            <a:avLst/>
          </a:prstGeom>
          <a:ln>
            <a:noFill/>
          </a:ln>
        </p:spPr>
      </p:pic>
      <p:pic>
        <p:nvPicPr>
          <p:cNvPr id="32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8840" cy="495000"/>
          </a:xfrm>
          <a:prstGeom prst="rect">
            <a:avLst/>
          </a:prstGeom>
          <a:ln>
            <a:noFill/>
          </a:ln>
        </p:spPr>
      </p:pic>
      <p:sp>
        <p:nvSpPr>
          <p:cNvPr id="327" name="CustomShape 4"/>
          <p:cNvSpPr/>
          <p:nvPr/>
        </p:nvSpPr>
        <p:spPr>
          <a:xfrm>
            <a:off x="912240" y="1268280"/>
            <a:ext cx="9189000" cy="342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28" name="CustomShape 5"/>
          <p:cNvSpPr/>
          <p:nvPr/>
        </p:nvSpPr>
        <p:spPr>
          <a:xfrm>
            <a:off x="11444760" y="0"/>
            <a:ext cx="722160" cy="6831000"/>
          </a:xfrm>
          <a:prstGeom prst="rect">
            <a:avLst/>
          </a:prstGeom>
          <a:solidFill>
            <a:srgbClr val="000000">
              <a:alpha val="1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29" name="CustomShape 6"/>
          <p:cNvSpPr/>
          <p:nvPr/>
        </p:nvSpPr>
        <p:spPr>
          <a:xfrm>
            <a:off x="0" y="6642720"/>
            <a:ext cx="12165120" cy="211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US" sz="800" spc="-1" strike="noStrike">
              <a:latin typeface="Arial"/>
            </a:endParaRPr>
          </a:p>
        </p:txBody>
      </p:sp>
      <p:sp>
        <p:nvSpPr>
          <p:cNvPr id="330" name="PlaceHolder 7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31" name="PlaceHolder 8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0" r:id="rId4"/>
    <p:sldLayoutId id="2147483741" r:id="rId5"/>
    <p:sldLayoutId id="2147483742" r:id="rId6"/>
    <p:sldLayoutId id="2147483743" r:id="rId7"/>
    <p:sldLayoutId id="2147483744" r:id="rId8"/>
    <p:sldLayoutId id="2147483745" r:id="rId9"/>
    <p:sldLayoutId id="2147483746" r:id="rId10"/>
    <p:sldLayoutId id="2147483747" r:id="rId11"/>
    <p:sldLayoutId id="2147483748" r:id="rId12"/>
    <p:sldLayoutId id="2147483749" r:id="rId13"/>
    <p:sldLayoutId id="2147483750" r:id="rId14"/>
    <p:sldLayoutId id="2147483751" r:id="rId15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CustomShape 1"/>
          <p:cNvSpPr/>
          <p:nvPr/>
        </p:nvSpPr>
        <p:spPr>
          <a:xfrm>
            <a:off x="11444760" y="0"/>
            <a:ext cx="741240" cy="6850080"/>
          </a:xfrm>
          <a:prstGeom prst="rect">
            <a:avLst/>
          </a:prstGeom>
          <a:solidFill>
            <a:srgbClr val="000000">
              <a:alpha val="1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69" name="CustomShape 2"/>
          <p:cNvSpPr/>
          <p:nvPr/>
        </p:nvSpPr>
        <p:spPr>
          <a:xfrm>
            <a:off x="11438640" y="6453360"/>
            <a:ext cx="7581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fld id="{ABACC26B-F2ED-4E49-978B-04AA11C636F4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  <p:sp>
        <p:nvSpPr>
          <p:cNvPr id="370" name="CustomShape 3"/>
          <p:cNvSpPr/>
          <p:nvPr/>
        </p:nvSpPr>
        <p:spPr>
          <a:xfrm>
            <a:off x="912240" y="1268280"/>
            <a:ext cx="9208080" cy="36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71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2080" cy="561960"/>
          </a:xfrm>
          <a:prstGeom prst="rect">
            <a:avLst/>
          </a:prstGeom>
          <a:ln>
            <a:noFill/>
          </a:ln>
        </p:spPr>
      </p:pic>
      <p:pic>
        <p:nvPicPr>
          <p:cNvPr id="372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7920" cy="514080"/>
          </a:xfrm>
          <a:prstGeom prst="rect">
            <a:avLst/>
          </a:prstGeom>
          <a:ln>
            <a:noFill/>
          </a:ln>
        </p:spPr>
      </p:pic>
      <p:sp>
        <p:nvSpPr>
          <p:cNvPr id="373" name="CustomShape 4"/>
          <p:cNvSpPr/>
          <p:nvPr/>
        </p:nvSpPr>
        <p:spPr>
          <a:xfrm>
            <a:off x="11444760" y="0"/>
            <a:ext cx="741240" cy="6850080"/>
          </a:xfrm>
          <a:prstGeom prst="rect">
            <a:avLst/>
          </a:prstGeom>
          <a:solidFill>
            <a:srgbClr val="000000">
              <a:alpha val="1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74" name="CustomShape 5"/>
          <p:cNvSpPr/>
          <p:nvPr/>
        </p:nvSpPr>
        <p:spPr>
          <a:xfrm>
            <a:off x="11438640" y="6453360"/>
            <a:ext cx="7581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fld id="{A6EAAD28-7C08-4292-BB48-D0178F693202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  <p:sp>
        <p:nvSpPr>
          <p:cNvPr id="375" name="CustomShape 6"/>
          <p:cNvSpPr/>
          <p:nvPr/>
        </p:nvSpPr>
        <p:spPr>
          <a:xfrm>
            <a:off x="0" y="6642720"/>
            <a:ext cx="12181680" cy="211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ETCE </a:t>
            </a: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–</a:t>
            </a: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 (TU Clausthal / University of Göttingen)</a:t>
            </a:r>
            <a:endParaRPr b="0" lang="en-US" sz="800" spc="-1" strike="noStrike">
              <a:latin typeface="Arial"/>
            </a:endParaRPr>
          </a:p>
        </p:txBody>
      </p:sp>
      <p:sp>
        <p:nvSpPr>
          <p:cNvPr id="376" name="PlaceHolder 7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77" name="PlaceHolder 8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3" r:id="rId4"/>
    <p:sldLayoutId id="2147483754" r:id="rId5"/>
    <p:sldLayoutId id="2147483755" r:id="rId6"/>
    <p:sldLayoutId id="2147483756" r:id="rId7"/>
    <p:sldLayoutId id="2147483757" r:id="rId8"/>
    <p:sldLayoutId id="2147483758" r:id="rId9"/>
    <p:sldLayoutId id="2147483759" r:id="rId10"/>
    <p:sldLayoutId id="2147483760" r:id="rId11"/>
    <p:sldLayoutId id="2147483761" r:id="rId12"/>
    <p:sldLayoutId id="2147483762" r:id="rId13"/>
    <p:sldLayoutId id="2147483763" r:id="rId14"/>
    <p:sldLayoutId id="2147483764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hyperlink" Target="https://en.wikipedia.org/wiki/Carbon_emission_trading" TargetMode="External"/><Relationship Id="rId2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hyperlink" Target="https://creativecommons.org/licenses/by-sa/4.0/deed.en" TargetMode="External"/><Relationship Id="rId2" Type="http://schemas.openxmlformats.org/officeDocument/2006/relationships/image" Target="../media/image21.png"/><Relationship Id="rId3" Type="http://schemas.openxmlformats.org/officeDocument/2006/relationships/hyperlink" Target="https://en.wikipedia.org/wiki/European_Union_Emissions_Trading_System" TargetMode="External"/><Relationship Id="rId4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hyperlink" Target="https://creativecommons.org/licenses/by-sa/4.0/" TargetMode="External"/><Relationship Id="rId2" Type="http://schemas.openxmlformats.org/officeDocument/2006/relationships/hyperlink" Target="https://github.com/ETCE-LAB/teaching-material/tree/master/Emerging-Technologies-for-the-Circular-Economy" TargetMode="External"/><Relationship Id="rId3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hyperlink" Target="https://creativecommons.org/licenses/by-sa/4.0/deed.en" TargetMode="External"/><Relationship Id="rId2" Type="http://schemas.openxmlformats.org/officeDocument/2006/relationships/image" Target="../media/image22.png"/><Relationship Id="rId3" Type="http://schemas.openxmlformats.org/officeDocument/2006/relationships/hyperlink" Target="https://doi.org/10.3390/su13042106" TargetMode="External"/><Relationship Id="rId4" Type="http://schemas.openxmlformats.org/officeDocument/2006/relationships/hyperlink" Target="https://en.wikipedia.org/wiki/European_Union_Emissions_Trading_System" TargetMode="External"/><Relationship Id="rId5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hyperlink" Target="https://doi.org/10.3390/su13042106" TargetMode="External"/><Relationship Id="rId2" Type="http://schemas.openxmlformats.org/officeDocument/2006/relationships/image" Target="../media/image23.png"/><Relationship Id="rId3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hyperlink" Target="https://doi.org/10.3390/su13042106" TargetMode="External"/><Relationship Id="rId2" Type="http://schemas.openxmlformats.org/officeDocument/2006/relationships/image" Target="../media/image24.png"/><Relationship Id="rId3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hyperlink" Target="https://doi.org/10.3390/su13042106" TargetMode="External"/><Relationship Id="rId2" Type="http://schemas.openxmlformats.org/officeDocument/2006/relationships/image" Target="../media/image25.png"/><Relationship Id="rId3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hyperlink" Target="https://www.youtube.com/watch?v=MOTgGyBK_EA" TargetMode="External"/><Relationship Id="rId2" Type="http://schemas.openxmlformats.org/officeDocument/2006/relationships/image" Target="../media/image26.png"/><Relationship Id="rId3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6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6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hyperlink" Target="https://webconf.tu-clausthal.de/b/ben-fzr-smz-2mj" TargetMode="External"/><Relationship Id="rId2" Type="http://schemas.openxmlformats.org/officeDocument/2006/relationships/slideLayout" Target="../slideLayouts/slideLayout25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6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3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3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3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hyperlink" Target="https://www.hyperledger.org/wp-content/uploads/2019/02/Hyperledger_CaseStudy_Walmart_Printable_V4.pdf" TargetMode="External"/><Relationship Id="rId2" Type="http://schemas.openxmlformats.org/officeDocument/2006/relationships/slideLayout" Target="../slideLayouts/slideLayout13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hyperlink" Target="https://media.ccc.de/v/bub2018-207-circular_society/related" TargetMode="External"/><Relationship Id="rId2" Type="http://schemas.openxmlformats.org/officeDocument/2006/relationships/slideLayout" Target="../slideLayouts/slideLayout13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hyperlink" Target="https://media.ccc.de/v/bub2018-207-circular_society/related" TargetMode="External"/><Relationship Id="rId2" Type="http://schemas.openxmlformats.org/officeDocument/2006/relationships/slideLayout" Target="../slideLayouts/slideLayout13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hyperlink" Target="https://media.ccc.de/v/bub2018-207-circular_society/related" TargetMode="External"/><Relationship Id="rId2" Type="http://schemas.openxmlformats.org/officeDocument/2006/relationships/slideLayout" Target="../slideLayouts/slideLayout13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hyperlink" Target="https://media.ccc.de/v/bub2018-207-circular_society/related" TargetMode="External"/><Relationship Id="rId2" Type="http://schemas.openxmlformats.org/officeDocument/2006/relationships/slideLayout" Target="../slideLayouts/slideLayout13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hyperlink" Target="https://media.ccc.de/v/bub2018-207-circular_society/related" TargetMode="External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25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hyperlink" Target="https://media.ccc.de/v/bub2018-207-circular_society/related" TargetMode="External"/><Relationship Id="rId2" Type="http://schemas.openxmlformats.org/officeDocument/2006/relationships/slideLayout" Target="../slideLayouts/slideLayout13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hyperlink" Target="https://creativecommons.org/licenses/by/4.0/" TargetMode="External"/><Relationship Id="rId2" Type="http://schemas.openxmlformats.org/officeDocument/2006/relationships/hyperlink" Target="https://www.sciencedirect.com/science/article/pii/S0921344920302354?via%3Dihub" TargetMode="External"/><Relationship Id="rId3" Type="http://schemas.openxmlformats.org/officeDocument/2006/relationships/image" Target="../media/image33.png"/><Relationship Id="rId4" Type="http://schemas.openxmlformats.org/officeDocument/2006/relationships/slideLayout" Target="../slideLayouts/slideLayout13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5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7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25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hyperlink" Target="https://jbba.scholasticahq.com/article/3712.pdf" TargetMode="External"/><Relationship Id="rId2" Type="http://schemas.openxmlformats.org/officeDocument/2006/relationships/hyperlink" Target="https://www.hyperledger.org/wp-content/uploads/2019/02/Hyperledger_CaseStudy_Walmart_Printable_V4.pdf" TargetMode="External"/><Relationship Id="rId3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CustomShape 1"/>
          <p:cNvSpPr/>
          <p:nvPr/>
        </p:nvSpPr>
        <p:spPr>
          <a:xfrm>
            <a:off x="527400" y="1412640"/>
            <a:ext cx="10361160" cy="1147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r>
              <a:rPr b="1" lang="en-US" sz="3200" spc="-1" strike="noStrike">
                <a:solidFill>
                  <a:srgbClr val="008c4f"/>
                </a:solidFill>
                <a:latin typeface="DejaVu Sans"/>
                <a:ea typeface="DejaVu Sans"/>
              </a:rPr>
              <a:t>Emerging Technologies for the Circular Economy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415" name="CustomShape 2"/>
          <p:cNvSpPr/>
          <p:nvPr/>
        </p:nvSpPr>
        <p:spPr>
          <a:xfrm>
            <a:off x="527400" y="2852640"/>
            <a:ext cx="10361160" cy="2368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ctr">
              <a:lnSpc>
                <a:spcPct val="100000"/>
              </a:lnSpc>
              <a:spcBef>
                <a:spcPts val="479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Lecture 13: Blockchains and Sustainability</a:t>
            </a:r>
            <a:endParaRPr b="0" lang="en-US" sz="24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479"/>
              </a:spcBef>
              <a:tabLst>
                <a:tab algn="l" pos="0"/>
              </a:tabLst>
            </a:pPr>
            <a:endParaRPr b="0" lang="en-US" sz="24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241"/>
              </a:spcBef>
              <a:tabLst>
                <a:tab algn="l" pos="0"/>
              </a:tabLst>
            </a:pPr>
            <a:endParaRPr b="0" lang="en-US" sz="24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241"/>
              </a:spcBef>
              <a:tabLst>
                <a:tab algn="l" pos="0"/>
              </a:tabLst>
            </a:pPr>
            <a:endParaRPr b="0" lang="en-US" sz="24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20"/>
              </a:spcBef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Prof. Dr. Benjamin Leiding (Clausthal)</a:t>
            </a:r>
            <a:endParaRPr b="0" lang="en-US" sz="16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20"/>
              </a:spcBef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M.Sc. Arne Bochem (Göttingen)</a:t>
            </a:r>
            <a:endParaRPr b="0" lang="en-US" sz="16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20"/>
              </a:spcBef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M.Sc. Anant Sujatanagarjuna (Clausthal)</a:t>
            </a:r>
            <a:endParaRPr b="0" lang="en-US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CustomShape 1"/>
          <p:cNvSpPr/>
          <p:nvPr/>
        </p:nvSpPr>
        <p:spPr>
          <a:xfrm>
            <a:off x="335520" y="764640"/>
            <a:ext cx="10745640" cy="49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Two main perspectives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39" name="CustomShape 2"/>
          <p:cNvSpPr/>
          <p:nvPr/>
        </p:nvSpPr>
        <p:spPr>
          <a:xfrm>
            <a:off x="335520" y="1268640"/>
            <a:ext cx="10745640" cy="50331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Sustainability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of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Blockchains</a:t>
            </a: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</a:pPr>
            <a:r>
              <a:rPr b="0" lang="en-US" sz="2600" spc="-1" strike="noStrike">
                <a:solidFill>
                  <a:srgbClr val="000000"/>
                </a:solidFill>
                <a:latin typeface="DejaVu Sans"/>
                <a:ea typeface="DejaVu Sans"/>
              </a:rPr>
              <a:t>VS</a:t>
            </a:r>
            <a:endParaRPr b="0" lang="en-US" sz="26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</a:pPr>
            <a:endParaRPr b="0" lang="en-US" sz="26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Blockchains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for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Sustainability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CustomShape 1"/>
          <p:cNvSpPr/>
          <p:nvPr/>
        </p:nvSpPr>
        <p:spPr>
          <a:xfrm>
            <a:off x="335520" y="764640"/>
            <a:ext cx="10745640" cy="49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Sustainability of Blockchains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41" name="CustomShape 2"/>
          <p:cNvSpPr/>
          <p:nvPr/>
        </p:nvSpPr>
        <p:spPr>
          <a:xfrm>
            <a:off x="335520" y="1268640"/>
            <a:ext cx="10745640" cy="50331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PoW Blockchains suffer from energy inefficiency issues → they may not be the best way to achieve decentralized concensus.</a:t>
            </a:r>
            <a:endParaRPr b="0" lang="en-U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BUT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PoW is not the be-all and end-all of blockchains.</a:t>
            </a:r>
            <a:endParaRPr b="0" lang="en-U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We know there are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better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consensus mechanisms.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42" name="CustomShape 3"/>
          <p:cNvSpPr/>
          <p:nvPr/>
        </p:nvSpPr>
        <p:spPr>
          <a:xfrm>
            <a:off x="432720" y="1148040"/>
            <a:ext cx="10347840" cy="488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Quick Recap/Takeaway of Dr. Gallersdörfer’s Talk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CustomShape 1"/>
          <p:cNvSpPr/>
          <p:nvPr/>
        </p:nvSpPr>
        <p:spPr>
          <a:xfrm>
            <a:off x="335520" y="764640"/>
            <a:ext cx="10745640" cy="49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Sustainability of Blockchains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44" name="CustomShape 2"/>
          <p:cNvSpPr/>
          <p:nvPr/>
        </p:nvSpPr>
        <p:spPr>
          <a:xfrm>
            <a:off x="335520" y="1268640"/>
            <a:ext cx="10745640" cy="50331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utility of blockchains in solving issues and making the world more sustainable, far overweighs the disadvantages of early concensus mechanisms.</a:t>
            </a:r>
            <a:endParaRPr b="0" lang="en-U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Economy models are designed to decouple resource consumption and economic growth.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45" name="CustomShape 3"/>
          <p:cNvSpPr/>
          <p:nvPr/>
        </p:nvSpPr>
        <p:spPr>
          <a:xfrm>
            <a:off x="432720" y="1148040"/>
            <a:ext cx="10347840" cy="488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Decoupling R</a:t>
            </a:r>
            <a:r>
              <a:rPr b="1" i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esource Consumption </a:t>
            </a: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and </a:t>
            </a:r>
            <a:r>
              <a:rPr b="1" i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Potential Utility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CustomShape 1"/>
          <p:cNvSpPr/>
          <p:nvPr/>
        </p:nvSpPr>
        <p:spPr>
          <a:xfrm>
            <a:off x="335520" y="764640"/>
            <a:ext cx="10745640" cy="49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Sustainability of Blockchains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47" name="CustomShape 2"/>
          <p:cNvSpPr/>
          <p:nvPr/>
        </p:nvSpPr>
        <p:spPr>
          <a:xfrm>
            <a:off x="335520" y="1268640"/>
            <a:ext cx="10745640" cy="50331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utility of blockchains in solving issues and making the world more sustainable, far overweighs the potential disadvantages of early concensus mechanisms.</a:t>
            </a:r>
            <a:endParaRPr b="0" lang="en-U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Economy models are designed to decouple resource consumption and economic growth.</a:t>
            </a:r>
            <a:endParaRPr b="0" lang="en-U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For this lecture, we decouple resource consumption of blockchains and their potential utilty towards sustainabilty.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48" name="CustomShape 3"/>
          <p:cNvSpPr/>
          <p:nvPr/>
        </p:nvSpPr>
        <p:spPr>
          <a:xfrm>
            <a:off x="432720" y="1148040"/>
            <a:ext cx="10347840" cy="488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Decoupling R</a:t>
            </a:r>
            <a:r>
              <a:rPr b="1" i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esource Consumption </a:t>
            </a: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and </a:t>
            </a:r>
            <a:r>
              <a:rPr b="1" i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Potential Utility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CustomShape 1"/>
          <p:cNvSpPr/>
          <p:nvPr/>
        </p:nvSpPr>
        <p:spPr>
          <a:xfrm>
            <a:off x="335520" y="4406760"/>
            <a:ext cx="10745280" cy="135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de-DE" sz="3000" spc="-1" strike="noStrike" cap="all">
                <a:solidFill>
                  <a:srgbClr val="008c4f"/>
                </a:solidFill>
                <a:latin typeface="Arial Unicode MS"/>
                <a:ea typeface="DejaVu Sans"/>
              </a:rPr>
              <a:t>BLOCKCHAINS </a:t>
            </a:r>
            <a:r>
              <a:rPr b="1" i="1" lang="de-DE" sz="3000" spc="-1" strike="noStrike" cap="all">
                <a:solidFill>
                  <a:srgbClr val="008c4f"/>
                </a:solidFill>
                <a:latin typeface="Arial Unicode MS"/>
                <a:ea typeface="DejaVu Sans"/>
              </a:rPr>
              <a:t>FOR</a:t>
            </a:r>
            <a:r>
              <a:rPr b="1" lang="de-DE" sz="3000" spc="-1" strike="noStrike" cap="all">
                <a:solidFill>
                  <a:srgbClr val="008c4f"/>
                </a:solidFill>
                <a:latin typeface="Arial Unicode MS"/>
                <a:ea typeface="DejaVu Sans"/>
              </a:rPr>
              <a:t> SUSTAINABILITY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450" name="CustomShape 2"/>
          <p:cNvSpPr/>
          <p:nvPr/>
        </p:nvSpPr>
        <p:spPr>
          <a:xfrm>
            <a:off x="335520" y="2906640"/>
            <a:ext cx="10745280" cy="1492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CustomShape 1"/>
          <p:cNvSpPr/>
          <p:nvPr/>
        </p:nvSpPr>
        <p:spPr>
          <a:xfrm>
            <a:off x="335520" y="764640"/>
            <a:ext cx="10745640" cy="49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Blockchains for Sustainability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52" name="CustomShape 2"/>
          <p:cNvSpPr/>
          <p:nvPr/>
        </p:nvSpPr>
        <p:spPr>
          <a:xfrm>
            <a:off x="335520" y="1268640"/>
            <a:ext cx="10745640" cy="50331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Which of the following properties of Blockchains would you value the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most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, when it comes to the potential utility for “making the world more sustainable / the economy more circular” ?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OpenSymbol"/>
              <a:buAutoNum type="alphaUcParenR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Verifiability / Traceability / Transparency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OpenSymbol"/>
              <a:buAutoNum type="alphaUcParenR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Decentralizing aspects (concensus)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OpenSymbol"/>
              <a:buAutoNum type="alphaUcParenR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Immutability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OpenSymbol"/>
              <a:buAutoNum type="alphaUcParenR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Security (e.g., preventing double-spending)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OpenSymbol"/>
              <a:buAutoNum type="alphaUcParenR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(Psuedo-) Anonymity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53" name="CustomShape 3"/>
          <p:cNvSpPr/>
          <p:nvPr/>
        </p:nvSpPr>
        <p:spPr>
          <a:xfrm>
            <a:off x="432720" y="1148040"/>
            <a:ext cx="10347840" cy="488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Question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CustomShape 1"/>
          <p:cNvSpPr/>
          <p:nvPr/>
        </p:nvSpPr>
        <p:spPr>
          <a:xfrm>
            <a:off x="335520" y="764640"/>
            <a:ext cx="10745640" cy="49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Blockchains for Sustainability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55" name="CustomShape 2"/>
          <p:cNvSpPr/>
          <p:nvPr/>
        </p:nvSpPr>
        <p:spPr>
          <a:xfrm>
            <a:off x="335520" y="1268640"/>
            <a:ext cx="10745640" cy="50331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Emmissions Trading</a:t>
            </a:r>
            <a:endParaRPr b="0" lang="en-U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Energy</a:t>
            </a:r>
            <a:endParaRPr b="0" lang="en-U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Mobility</a:t>
            </a:r>
            <a:endParaRPr b="0" lang="en-U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Supply-chain management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56" name="CustomShape 3"/>
          <p:cNvSpPr/>
          <p:nvPr/>
        </p:nvSpPr>
        <p:spPr>
          <a:xfrm>
            <a:off x="432720" y="1148040"/>
            <a:ext cx="10347840" cy="488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Example Use-Cases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CustomShape 1"/>
          <p:cNvSpPr/>
          <p:nvPr/>
        </p:nvSpPr>
        <p:spPr>
          <a:xfrm>
            <a:off x="335520" y="764640"/>
            <a:ext cx="10745640" cy="49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Blockchains for Sustainability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58" name="CustomShape 2"/>
          <p:cNvSpPr/>
          <p:nvPr/>
        </p:nvSpPr>
        <p:spPr>
          <a:xfrm>
            <a:off x="335520" y="1268640"/>
            <a:ext cx="10745640" cy="50331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Emissions Trading</a:t>
            </a:r>
            <a:endParaRPr b="0" lang="en-U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Energy</a:t>
            </a:r>
            <a:endParaRPr b="0" lang="en-U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Mobility</a:t>
            </a:r>
            <a:endParaRPr b="0" lang="en-U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Supply-chain management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59" name="CustomShape 3"/>
          <p:cNvSpPr/>
          <p:nvPr/>
        </p:nvSpPr>
        <p:spPr>
          <a:xfrm>
            <a:off x="432720" y="1148040"/>
            <a:ext cx="10347840" cy="488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Example Use-Cases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CustomShape 1"/>
          <p:cNvSpPr/>
          <p:nvPr/>
        </p:nvSpPr>
        <p:spPr>
          <a:xfrm>
            <a:off x="335520" y="764640"/>
            <a:ext cx="10745640" cy="49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Emissions Trading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61" name="CustomShape 2"/>
          <p:cNvSpPr/>
          <p:nvPr/>
        </p:nvSpPr>
        <p:spPr>
          <a:xfrm>
            <a:off x="432720" y="1148040"/>
            <a:ext cx="10347840" cy="488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Quick Introduction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462" name="CustomShape 3"/>
          <p:cNvSpPr/>
          <p:nvPr/>
        </p:nvSpPr>
        <p:spPr>
          <a:xfrm>
            <a:off x="335520" y="1268640"/>
            <a:ext cx="10745640" cy="50331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An approach to limit climate change by creating a market with limited allowances for emissions. (Cap and Trade)</a:t>
            </a:r>
            <a:endParaRPr b="0" lang="en-U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Regulators set a quantitative total limit on the emissions produced by participating polluters (e.g., oil companies).</a:t>
            </a:r>
            <a:endParaRPr b="0" lang="en-U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 polluter having more emissions than their assigned quota MUST purchase the right to emit more.</a:t>
            </a:r>
            <a:endParaRPr b="0" lang="en-U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 polluter emitting fewer emissions than their assigned quota CAN sell their remainder to other polluters.</a:t>
            </a:r>
            <a:endParaRPr b="0" lang="en-U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One of the most common policy adopted by countries to meet their pledges under the Paris Agreement.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63" name="CustomShape 4"/>
          <p:cNvSpPr/>
          <p:nvPr/>
        </p:nvSpPr>
        <p:spPr>
          <a:xfrm>
            <a:off x="263520" y="6411600"/>
            <a:ext cx="6468480" cy="22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https://en.wikipedia.org/wiki/Carbon_emission_trading</a:t>
            </a:r>
            <a:endParaRPr b="0" lang="en-US" sz="9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CustomShape 1"/>
          <p:cNvSpPr/>
          <p:nvPr/>
        </p:nvSpPr>
        <p:spPr>
          <a:xfrm>
            <a:off x="335520" y="764640"/>
            <a:ext cx="10745640" cy="49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Emissions Trading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65" name="CustomShape 2"/>
          <p:cNvSpPr/>
          <p:nvPr/>
        </p:nvSpPr>
        <p:spPr>
          <a:xfrm>
            <a:off x="432720" y="1148040"/>
            <a:ext cx="10347840" cy="488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EU-ETS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466" name="CustomShape 3"/>
          <p:cNvSpPr/>
          <p:nvPr/>
        </p:nvSpPr>
        <p:spPr>
          <a:xfrm>
            <a:off x="335520" y="1268640"/>
            <a:ext cx="5835600" cy="50331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EU’s Emissions Trading System (EU-ETS):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Currently covers ~45% of the EU’s emissions.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Includes power producers, aviation industry and manufacturing.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EU Commission proposed to include maritime emissions into the ETS in 2020.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67" name="CustomShape 4"/>
          <p:cNvSpPr/>
          <p:nvPr/>
        </p:nvSpPr>
        <p:spPr>
          <a:xfrm>
            <a:off x="263520" y="6411600"/>
            <a:ext cx="6468480" cy="22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“</a:t>
            </a: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EUA prices in the EU-ETS until 2021-10” authored by Allavion is licensed under </a:t>
            </a:r>
            <a:r>
              <a:rPr b="0" lang="de-DE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CC BY-SA 4.0 International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68" name="" descr=""/>
          <p:cNvPicPr/>
          <p:nvPr/>
        </p:nvPicPr>
        <p:blipFill>
          <a:blip r:embed="rId2"/>
          <a:stretch/>
        </p:blipFill>
        <p:spPr>
          <a:xfrm>
            <a:off x="6050880" y="1860120"/>
            <a:ext cx="5580720" cy="3625200"/>
          </a:xfrm>
          <a:prstGeom prst="rect">
            <a:avLst/>
          </a:prstGeom>
          <a:ln>
            <a:noFill/>
          </a:ln>
        </p:spPr>
      </p:pic>
      <p:sp>
        <p:nvSpPr>
          <p:cNvPr id="469" name="CustomShape 5"/>
          <p:cNvSpPr/>
          <p:nvPr/>
        </p:nvSpPr>
        <p:spPr>
          <a:xfrm>
            <a:off x="263520" y="6195600"/>
            <a:ext cx="6468480" cy="22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3"/>
              </a:rPr>
              <a:t>https://en.wikipedia.org/wiki/European_Union_Emissions_Trading_System</a:t>
            </a:r>
            <a:endParaRPr b="0" lang="en-US" sz="9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CustomShape 1"/>
          <p:cNvSpPr/>
          <p:nvPr/>
        </p:nvSpPr>
        <p:spPr>
          <a:xfrm>
            <a:off x="335520" y="764640"/>
            <a:ext cx="10735200" cy="486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License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17" name="CustomShape 2"/>
          <p:cNvSpPr/>
          <p:nvPr/>
        </p:nvSpPr>
        <p:spPr>
          <a:xfrm>
            <a:off x="335520" y="1268280"/>
            <a:ext cx="10735200" cy="5022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195120" indent="-1828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This work is licensed under a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Creative Commons Attribution-ShareAlike 4.0 International License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. To view a copy of this license, please refer to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https://creativecommons.org/licenses/by-sa/4.0/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marL="195120" indent="-1828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Updated versions of these slides will be available in our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Github repository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CustomShape 1"/>
          <p:cNvSpPr/>
          <p:nvPr/>
        </p:nvSpPr>
        <p:spPr>
          <a:xfrm>
            <a:off x="335520" y="764640"/>
            <a:ext cx="10745640" cy="49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Emissions Trading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71" name="CustomShape 2"/>
          <p:cNvSpPr/>
          <p:nvPr/>
        </p:nvSpPr>
        <p:spPr>
          <a:xfrm>
            <a:off x="432720" y="1148040"/>
            <a:ext cx="10347840" cy="488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EU-ETS: Problems and Criticisms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472" name="CustomShape 3"/>
          <p:cNvSpPr/>
          <p:nvPr/>
        </p:nvSpPr>
        <p:spPr>
          <a:xfrm>
            <a:off x="335520" y="1268640"/>
            <a:ext cx="5835600" cy="50331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What about the remaining ~55%?</a:t>
            </a:r>
            <a:endParaRPr b="0" lang="en-U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At least 10 differrent types of fraudulent activities are possible: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Double counting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Exploitation of weak regulations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Tax fraud</a:t>
            </a:r>
            <a:endParaRPr b="0" lang="en-U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Oversupply of emissions allowances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73" name="CustomShape 4"/>
          <p:cNvSpPr/>
          <p:nvPr/>
        </p:nvSpPr>
        <p:spPr>
          <a:xfrm>
            <a:off x="263520" y="6519600"/>
            <a:ext cx="6468480" cy="22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“</a:t>
            </a: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EUA prices in the EU-ETS until 2021-10” authored by Allavion is licensed under </a:t>
            </a:r>
            <a:r>
              <a:rPr b="0" lang="de-DE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CC BY-SA 4.0 International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74" name="" descr=""/>
          <p:cNvPicPr/>
          <p:nvPr/>
        </p:nvPicPr>
        <p:blipFill>
          <a:blip r:embed="rId2"/>
          <a:stretch/>
        </p:blipFill>
        <p:spPr>
          <a:xfrm>
            <a:off x="6050880" y="1860120"/>
            <a:ext cx="5580720" cy="3625200"/>
          </a:xfrm>
          <a:prstGeom prst="rect">
            <a:avLst/>
          </a:prstGeom>
          <a:ln>
            <a:noFill/>
          </a:ln>
        </p:spPr>
      </p:pic>
      <p:sp>
        <p:nvSpPr>
          <p:cNvPr id="475" name="CustomShape 5"/>
          <p:cNvSpPr/>
          <p:nvPr/>
        </p:nvSpPr>
        <p:spPr>
          <a:xfrm>
            <a:off x="263520" y="6195600"/>
            <a:ext cx="1116540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Mandaroux, Rahel, Chuanwen Dong, and Guodong Li. 2021. "A European Emissions Trading System Powered by Distributed Ledger Technology: An Evaluation Framework" Sustainability 13, no. 4: 2106. </a:t>
            </a:r>
            <a:r>
              <a:rPr b="0" lang="de-DE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3"/>
              </a:rPr>
              <a:t>https://doi.org/10.3390/su13042106</a:t>
            </a: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 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476" name="CustomShape 6"/>
          <p:cNvSpPr/>
          <p:nvPr/>
        </p:nvSpPr>
        <p:spPr>
          <a:xfrm>
            <a:off x="263520" y="5979600"/>
            <a:ext cx="6468480" cy="22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4"/>
              </a:rPr>
              <a:t>https://en.wikipedia.org/wiki/European_Union_Emissions_Trading_System</a:t>
            </a:r>
            <a:endParaRPr b="0" lang="en-US" sz="9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CustomShape 1"/>
          <p:cNvSpPr/>
          <p:nvPr/>
        </p:nvSpPr>
        <p:spPr>
          <a:xfrm>
            <a:off x="335520" y="764640"/>
            <a:ext cx="10745640" cy="49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Emissions Trading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78" name="CustomShape 2"/>
          <p:cNvSpPr/>
          <p:nvPr/>
        </p:nvSpPr>
        <p:spPr>
          <a:xfrm>
            <a:off x="432720" y="1148040"/>
            <a:ext cx="10347840" cy="488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EU-ETS on a Blockchain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479" name="CustomShape 3"/>
          <p:cNvSpPr/>
          <p:nvPr/>
        </p:nvSpPr>
        <p:spPr>
          <a:xfrm>
            <a:off x="263520" y="6339600"/>
            <a:ext cx="1116540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Mandaroux, Rahel, Chuanwen Dong, and Guodong Li. 2021. "A European Emissions Trading System Powered by Distributed Ledger Technology: An Evaluation Framework" Sustainability 13, no. 4: 2106. </a:t>
            </a:r>
            <a:r>
              <a:rPr b="0" lang="de-DE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https://doi.org/10.3390/su13042106</a:t>
            </a: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 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480" name="CustomShape 4"/>
          <p:cNvSpPr/>
          <p:nvPr/>
        </p:nvSpPr>
        <p:spPr>
          <a:xfrm>
            <a:off x="335520" y="1268640"/>
            <a:ext cx="5607000" cy="50331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A conceptual idea for digitizing the EU-ETS in a decentralized and transparent way.</a:t>
            </a:r>
            <a:endParaRPr b="0" lang="en-US" sz="16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Installation holders (trading participants) use Decentralized Identifiers (DIDs) as an anchor to their identity.</a:t>
            </a:r>
            <a:endParaRPr b="0" lang="en-US" sz="16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Regulatory autorities assign allowances to the partners in the form of a digital certificate (Verifiable Credentials), which serve as the emissions certificate.</a:t>
            </a:r>
            <a:endParaRPr b="0" lang="en-US" sz="16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Installation holders have a unique wallet that represents their DID, emission credits, and auditable transaction history.</a:t>
            </a:r>
            <a:endParaRPr b="0" lang="en-US" sz="16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Smart contract connected </a:t>
            </a:r>
            <a:r>
              <a:rPr b="0" i="1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smart meters, </a:t>
            </a: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can further automate tracking of verified emissions.</a:t>
            </a:r>
            <a:endParaRPr b="0" lang="en-US" sz="1600" spc="-1" strike="noStrike">
              <a:latin typeface="Arial"/>
            </a:endParaRPr>
          </a:p>
        </p:txBody>
      </p:sp>
      <p:pic>
        <p:nvPicPr>
          <p:cNvPr id="481" name="" descr=""/>
          <p:cNvPicPr/>
          <p:nvPr/>
        </p:nvPicPr>
        <p:blipFill>
          <a:blip r:embed="rId2"/>
          <a:stretch/>
        </p:blipFill>
        <p:spPr>
          <a:xfrm>
            <a:off x="5540760" y="2286000"/>
            <a:ext cx="5527080" cy="31312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CustomShape 1"/>
          <p:cNvSpPr/>
          <p:nvPr/>
        </p:nvSpPr>
        <p:spPr>
          <a:xfrm>
            <a:off x="335520" y="764640"/>
            <a:ext cx="10745640" cy="49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Emissions Trading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83" name="CustomShape 2"/>
          <p:cNvSpPr/>
          <p:nvPr/>
        </p:nvSpPr>
        <p:spPr>
          <a:xfrm>
            <a:off x="432720" y="1148040"/>
            <a:ext cx="10347840" cy="488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EU-ETS on a Blockchain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484" name="CustomShape 3"/>
          <p:cNvSpPr/>
          <p:nvPr/>
        </p:nvSpPr>
        <p:spPr>
          <a:xfrm>
            <a:off x="335520" y="1268640"/>
            <a:ext cx="4919400" cy="50331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85" name="CustomShape 4"/>
          <p:cNvSpPr/>
          <p:nvPr/>
        </p:nvSpPr>
        <p:spPr>
          <a:xfrm>
            <a:off x="263520" y="6339600"/>
            <a:ext cx="1116540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Mandaroux, Rahel, Chuanwen Dong, and Guodong Li. 2021. "A European Emissions Trading System Powered by Distributed Ledger Technology: An Evaluation Framework" Sustainability 13, no. 4: 2106. </a:t>
            </a:r>
            <a:r>
              <a:rPr b="0" lang="de-DE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https://doi.org/10.3390/su13042106</a:t>
            </a: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 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486" name="CustomShape 5"/>
          <p:cNvSpPr/>
          <p:nvPr/>
        </p:nvSpPr>
        <p:spPr>
          <a:xfrm>
            <a:off x="335520" y="1268640"/>
            <a:ext cx="5379120" cy="50331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Advantages: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Double counting would be reduced due to more secure unique identification and trade tracking.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With wallet information, each trade can be traced back to the original holder.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Real-time energy data can influence allocation policies in a more efficient way.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487" name="" descr=""/>
          <p:cNvPicPr/>
          <p:nvPr/>
        </p:nvPicPr>
        <p:blipFill>
          <a:blip r:embed="rId2"/>
          <a:stretch/>
        </p:blipFill>
        <p:spPr>
          <a:xfrm>
            <a:off x="5540760" y="2286360"/>
            <a:ext cx="5527080" cy="31312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CustomShape 1"/>
          <p:cNvSpPr/>
          <p:nvPr/>
        </p:nvSpPr>
        <p:spPr>
          <a:xfrm>
            <a:off x="335520" y="764640"/>
            <a:ext cx="10745640" cy="49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Emissions Trading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89" name="CustomShape 2"/>
          <p:cNvSpPr/>
          <p:nvPr/>
        </p:nvSpPr>
        <p:spPr>
          <a:xfrm>
            <a:off x="432720" y="1148040"/>
            <a:ext cx="10347840" cy="488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EU-ETS on a Blockchain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490" name="CustomShape 3"/>
          <p:cNvSpPr/>
          <p:nvPr/>
        </p:nvSpPr>
        <p:spPr>
          <a:xfrm>
            <a:off x="335520" y="1268640"/>
            <a:ext cx="4919400" cy="50331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91" name="CustomShape 4"/>
          <p:cNvSpPr/>
          <p:nvPr/>
        </p:nvSpPr>
        <p:spPr>
          <a:xfrm>
            <a:off x="263520" y="6339600"/>
            <a:ext cx="1116540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Mandaroux, Rahel, Chuanwen Dong, and Guodong Li. 2021. "A European Emissions Trading System Powered by Distributed Ledger Technology: An Evaluation Framework" Sustainability 13, no. 4: 2106. </a:t>
            </a:r>
            <a:r>
              <a:rPr b="0" lang="de-DE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https://doi.org/10.3390/su13042106</a:t>
            </a: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 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492" name="CustomShape 5"/>
          <p:cNvSpPr/>
          <p:nvPr/>
        </p:nvSpPr>
        <p:spPr>
          <a:xfrm>
            <a:off x="335520" y="1268640"/>
            <a:ext cx="5379120" cy="50331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Disadvantages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 very generalized framework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Does not address all types of fraudulent activities.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Does not fix the ~55% of emissions that are not traded in the system.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Adoption of digitization through blockchains regarding traceability and transaparency is still a general issue.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493" name="" descr=""/>
          <p:cNvPicPr/>
          <p:nvPr/>
        </p:nvPicPr>
        <p:blipFill>
          <a:blip r:embed="rId2"/>
          <a:stretch/>
        </p:blipFill>
        <p:spPr>
          <a:xfrm>
            <a:off x="5540760" y="2286360"/>
            <a:ext cx="5527080" cy="31312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CustomShape 1"/>
          <p:cNvSpPr/>
          <p:nvPr/>
        </p:nvSpPr>
        <p:spPr>
          <a:xfrm>
            <a:off x="335520" y="764640"/>
            <a:ext cx="10745640" cy="49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Blockchains for Sustainability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95" name="CustomShape 2"/>
          <p:cNvSpPr/>
          <p:nvPr/>
        </p:nvSpPr>
        <p:spPr>
          <a:xfrm>
            <a:off x="335520" y="1268640"/>
            <a:ext cx="10745640" cy="50331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Emissions Trading</a:t>
            </a:r>
            <a:endParaRPr b="0" lang="en-U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Energy</a:t>
            </a:r>
            <a:endParaRPr b="0" lang="en-U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Mobility</a:t>
            </a:r>
            <a:endParaRPr b="0" lang="en-U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Supply-chain management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96" name="CustomShape 3"/>
          <p:cNvSpPr/>
          <p:nvPr/>
        </p:nvSpPr>
        <p:spPr>
          <a:xfrm>
            <a:off x="432720" y="1148040"/>
            <a:ext cx="10347840" cy="488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Example Use-Cases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CustomShape 1"/>
          <p:cNvSpPr/>
          <p:nvPr/>
        </p:nvSpPr>
        <p:spPr>
          <a:xfrm>
            <a:off x="335520" y="764640"/>
            <a:ext cx="10745640" cy="49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Energy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98" name="CustomShape 2"/>
          <p:cNvSpPr/>
          <p:nvPr/>
        </p:nvSpPr>
        <p:spPr>
          <a:xfrm>
            <a:off x="432720" y="1148040"/>
            <a:ext cx="10347840" cy="488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Example: NRGCoin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499" name="CustomShape 3"/>
          <p:cNvSpPr/>
          <p:nvPr/>
        </p:nvSpPr>
        <p:spPr>
          <a:xfrm>
            <a:off x="335520" y="1268640"/>
            <a:ext cx="5606280" cy="50331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Incentivization of production and consumption of locally sourced renewable energy using a blockchain.</a:t>
            </a:r>
            <a:endParaRPr b="0" lang="en-U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protocol converts locally produced renewable energy to NRGCoins. (1 kWh = 1 NRGCoin)</a:t>
            </a:r>
            <a:endParaRPr b="0" lang="en-U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NRGCoin can be exchanged for standard currencies at any time (€, $, …).</a:t>
            </a:r>
            <a:endParaRPr b="0" lang="en-U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Producers do not rely on batteries, but continuously feed energy into the grid.</a:t>
            </a:r>
            <a:endParaRPr b="0" lang="en-U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Payment (NRGCoin) is received based on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actual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usage, as consumption is monitored in real-time.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0" name="CustomShape 4"/>
          <p:cNvSpPr/>
          <p:nvPr/>
        </p:nvSpPr>
        <p:spPr>
          <a:xfrm>
            <a:off x="263520" y="6195600"/>
            <a:ext cx="1116540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Mihaylov M, Jurado S, Avellana N, Van Moffaert K, de Abril IM, Nowé A. NRGcoin: Virtual currency for trading of renewable energy in smart grids. In 11th International conference on the European energy market (EEM14) 2014 May 28 (pp. 1-6). IEEE.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501" name="CustomShape 5"/>
          <p:cNvSpPr/>
          <p:nvPr/>
        </p:nvSpPr>
        <p:spPr>
          <a:xfrm>
            <a:off x="630000" y="5816160"/>
            <a:ext cx="6027120" cy="354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Video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502" name="" descr=""/>
          <p:cNvPicPr/>
          <p:nvPr/>
        </p:nvPicPr>
        <p:blipFill>
          <a:blip r:embed="rId2"/>
          <a:stretch/>
        </p:blipFill>
        <p:spPr>
          <a:xfrm>
            <a:off x="5972400" y="1143360"/>
            <a:ext cx="5228640" cy="47998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CustomShape 1"/>
          <p:cNvSpPr/>
          <p:nvPr/>
        </p:nvSpPr>
        <p:spPr>
          <a:xfrm>
            <a:off x="335520" y="764640"/>
            <a:ext cx="10745640" cy="49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Energy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04" name="CustomShape 2"/>
          <p:cNvSpPr/>
          <p:nvPr/>
        </p:nvSpPr>
        <p:spPr>
          <a:xfrm>
            <a:off x="432720" y="1148040"/>
            <a:ext cx="10347840" cy="488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Example: NRGCoin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505" name="CustomShape 3"/>
          <p:cNvSpPr/>
          <p:nvPr/>
        </p:nvSpPr>
        <p:spPr>
          <a:xfrm>
            <a:off x="335520" y="1268640"/>
            <a:ext cx="5606280" cy="50331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Advantages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Owning NRGCoin serves as a right to receive an equivalent quantity of energy in the future, independent of the NRGCoin market value. → increases prosumer’s revenue without the need for batteries. (Although batteries would also increase their profits)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Unlike Bitcoin, which is mined through energy expenditure, NRGCoin is generated by injecting useful renewable energy to the grid.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6" name="CustomShape 4"/>
          <p:cNvSpPr/>
          <p:nvPr/>
        </p:nvSpPr>
        <p:spPr>
          <a:xfrm>
            <a:off x="263520" y="6195600"/>
            <a:ext cx="1116540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Mihaylov M, Jurado S, Avellana N, Van Moffaert K, de Abril IM, Nowé A. NRGcoin: Virtual currency for trading of renewable energy in smart grids. In 11th International conference on the European energy market (EEM14) 2014 May 28 (pp. 1-6). IEEE.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507" name="" descr=""/>
          <p:cNvPicPr/>
          <p:nvPr/>
        </p:nvPicPr>
        <p:blipFill>
          <a:blip r:embed="rId1"/>
          <a:stretch/>
        </p:blipFill>
        <p:spPr>
          <a:xfrm>
            <a:off x="5972760" y="1143360"/>
            <a:ext cx="5228640" cy="47998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CustomShape 1"/>
          <p:cNvSpPr/>
          <p:nvPr/>
        </p:nvSpPr>
        <p:spPr>
          <a:xfrm>
            <a:off x="335520" y="764640"/>
            <a:ext cx="10745640" cy="49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Blockchains for Sustainability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09" name="CustomShape 2"/>
          <p:cNvSpPr/>
          <p:nvPr/>
        </p:nvSpPr>
        <p:spPr>
          <a:xfrm>
            <a:off x="335520" y="1268640"/>
            <a:ext cx="10745640" cy="50331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Emissions Trading</a:t>
            </a:r>
            <a:endParaRPr b="0" lang="en-U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Energy</a:t>
            </a:r>
            <a:endParaRPr b="0" lang="en-U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Mobility</a:t>
            </a:r>
            <a:endParaRPr b="0" lang="en-U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Supply-chain management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10" name="CustomShape 3"/>
          <p:cNvSpPr/>
          <p:nvPr/>
        </p:nvSpPr>
        <p:spPr>
          <a:xfrm>
            <a:off x="432720" y="1148040"/>
            <a:ext cx="10347840" cy="488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Example Use-Cases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CustomShape 1"/>
          <p:cNvSpPr/>
          <p:nvPr/>
        </p:nvSpPr>
        <p:spPr>
          <a:xfrm>
            <a:off x="335520" y="764640"/>
            <a:ext cx="10744560" cy="49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Mobility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latin typeface="Arial"/>
            </a:endParaRPr>
          </a:p>
        </p:txBody>
      </p:sp>
      <p:sp>
        <p:nvSpPr>
          <p:cNvPr id="512" name="CustomShape 2"/>
          <p:cNvSpPr/>
          <p:nvPr/>
        </p:nvSpPr>
        <p:spPr>
          <a:xfrm>
            <a:off x="335520" y="1268640"/>
            <a:ext cx="5591520" cy="503208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08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Machine-to-Human (M2H)</a:t>
            </a:r>
            <a:endParaRPr b="0" lang="en-US" sz="1800" spc="-1" strike="noStrike">
              <a:latin typeface="Arial"/>
            </a:endParaRPr>
          </a:p>
          <a:p>
            <a:pPr marL="195120" indent="-1908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For example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</a:t>
            </a: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Transportation-as-a-Service</a:t>
            </a:r>
            <a:endParaRPr b="0" lang="en-US" sz="1800" spc="-1" strike="noStrike"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513" name="" descr=""/>
          <p:cNvPicPr/>
          <p:nvPr/>
        </p:nvPicPr>
        <p:blipFill>
          <a:blip r:embed="rId1"/>
          <a:stretch/>
        </p:blipFill>
        <p:spPr>
          <a:xfrm>
            <a:off x="5943600" y="2103120"/>
            <a:ext cx="4564800" cy="3650400"/>
          </a:xfrm>
          <a:prstGeom prst="rect">
            <a:avLst/>
          </a:prstGeom>
          <a:ln>
            <a:noFill/>
          </a:ln>
        </p:spPr>
      </p:pic>
      <p:sp>
        <p:nvSpPr>
          <p:cNvPr id="514" name="CustomShape 3"/>
          <p:cNvSpPr/>
          <p:nvPr/>
        </p:nvSpPr>
        <p:spPr>
          <a:xfrm>
            <a:off x="432720" y="1148040"/>
            <a:ext cx="10347840" cy="488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M2X Economy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CustomShape 1"/>
          <p:cNvSpPr/>
          <p:nvPr/>
        </p:nvSpPr>
        <p:spPr>
          <a:xfrm>
            <a:off x="348120" y="1268280"/>
            <a:ext cx="5591520" cy="503208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08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Machine-to-Machine (M2M)</a:t>
            </a:r>
            <a:endParaRPr b="0" lang="en-US" sz="1800" spc="-1" strike="noStrike">
              <a:latin typeface="Arial"/>
            </a:endParaRPr>
          </a:p>
          <a:p>
            <a:pPr marL="195120" indent="-1908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For example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</a:t>
            </a: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Road space negotiations</a:t>
            </a:r>
            <a:endParaRPr b="0" lang="en-US" sz="1800" spc="-1" strike="noStrike"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516" name="" descr=""/>
          <p:cNvPicPr/>
          <p:nvPr/>
        </p:nvPicPr>
        <p:blipFill>
          <a:blip r:embed="rId1"/>
          <a:stretch/>
        </p:blipFill>
        <p:spPr>
          <a:xfrm>
            <a:off x="5943600" y="2103120"/>
            <a:ext cx="4564800" cy="3650400"/>
          </a:xfrm>
          <a:prstGeom prst="rect">
            <a:avLst/>
          </a:prstGeom>
          <a:ln>
            <a:noFill/>
          </a:ln>
        </p:spPr>
      </p:pic>
      <p:sp>
        <p:nvSpPr>
          <p:cNvPr id="517" name="CustomShape 2"/>
          <p:cNvSpPr/>
          <p:nvPr/>
        </p:nvSpPr>
        <p:spPr>
          <a:xfrm>
            <a:off x="335520" y="764640"/>
            <a:ext cx="10744560" cy="49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Mobility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latin typeface="Arial"/>
            </a:endParaRPr>
          </a:p>
        </p:txBody>
      </p:sp>
      <p:sp>
        <p:nvSpPr>
          <p:cNvPr id="518" name="CustomShape 3"/>
          <p:cNvSpPr/>
          <p:nvPr/>
        </p:nvSpPr>
        <p:spPr>
          <a:xfrm>
            <a:off x="432720" y="1148040"/>
            <a:ext cx="10347840" cy="488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M2X Economy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Exam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19" name="CustomShape 2"/>
          <p:cNvSpPr/>
          <p:nvPr/>
        </p:nvSpPr>
        <p:spPr>
          <a:xfrm>
            <a:off x="335520" y="1268640"/>
            <a:ext cx="10744200" cy="5031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18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There will be a pre-exam Q&amp;A session before the exam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Where: BBB → ETCE Q&amp;A Room (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Link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)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When: 29.07.22 - 14:00 - 15:30  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20" name="CustomShape 3"/>
          <p:cNvSpPr/>
          <p:nvPr/>
        </p:nvSpPr>
        <p:spPr>
          <a:xfrm>
            <a:off x="428400" y="1148040"/>
            <a:ext cx="10337040" cy="477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Pre-Exam Q&amp;A Session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CustomShape 1"/>
          <p:cNvSpPr/>
          <p:nvPr/>
        </p:nvSpPr>
        <p:spPr>
          <a:xfrm>
            <a:off x="348120" y="1268280"/>
            <a:ext cx="5591520" cy="503208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08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Machine-to-Infrastructure (M2I)</a:t>
            </a:r>
            <a:endParaRPr b="0" lang="en-US" sz="1800" spc="-1" strike="noStrike">
              <a:latin typeface="Arial"/>
            </a:endParaRPr>
          </a:p>
          <a:p>
            <a:pPr marL="195120" indent="-1908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For example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</a:t>
            </a: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Smart parking, battery charging or traffic information</a:t>
            </a:r>
            <a:endParaRPr b="0" lang="en-US" sz="1800" spc="-1" strike="noStrike"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520" name="" descr=""/>
          <p:cNvPicPr/>
          <p:nvPr/>
        </p:nvPicPr>
        <p:blipFill>
          <a:blip r:embed="rId1"/>
          <a:stretch/>
        </p:blipFill>
        <p:spPr>
          <a:xfrm>
            <a:off x="6663600" y="2103120"/>
            <a:ext cx="3650400" cy="3650400"/>
          </a:xfrm>
          <a:prstGeom prst="rect">
            <a:avLst/>
          </a:prstGeom>
          <a:ln>
            <a:noFill/>
          </a:ln>
        </p:spPr>
      </p:pic>
      <p:sp>
        <p:nvSpPr>
          <p:cNvPr id="521" name="CustomShape 2"/>
          <p:cNvSpPr/>
          <p:nvPr/>
        </p:nvSpPr>
        <p:spPr>
          <a:xfrm>
            <a:off x="335520" y="764640"/>
            <a:ext cx="10744560" cy="49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Mobility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latin typeface="Arial"/>
            </a:endParaRPr>
          </a:p>
        </p:txBody>
      </p:sp>
      <p:sp>
        <p:nvSpPr>
          <p:cNvPr id="522" name="CustomShape 3"/>
          <p:cNvSpPr/>
          <p:nvPr/>
        </p:nvSpPr>
        <p:spPr>
          <a:xfrm>
            <a:off x="432720" y="1148040"/>
            <a:ext cx="10347840" cy="488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M2X Economy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CustomShape 1"/>
          <p:cNvSpPr/>
          <p:nvPr/>
        </p:nvSpPr>
        <p:spPr>
          <a:xfrm>
            <a:off x="3598920" y="1952640"/>
            <a:ext cx="4986000" cy="2851920"/>
          </a:xfrm>
          <a:prstGeom prst="roundRect">
            <a:avLst>
              <a:gd name="adj" fmla="val 16667"/>
            </a:avLst>
          </a:prstGeom>
          <a:noFill/>
          <a:ln>
            <a:solidFill>
              <a:srgbClr val="008c4f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de-DE" sz="2150" spc="-1" strike="noStrike">
                <a:solidFill>
                  <a:srgbClr val="000000"/>
                </a:solidFill>
                <a:latin typeface="DejaVu Sans"/>
                <a:ea typeface="DejaVu Sans"/>
              </a:rPr>
              <a:t>Machine-to-Human (M2H)</a:t>
            </a:r>
            <a:endParaRPr b="0" lang="en-US" sz="2150" spc="-1" strike="noStrike">
              <a:latin typeface="Arial"/>
            </a:endParaRPr>
          </a:p>
          <a:p>
            <a:pPr marL="118440" algn="ctr">
              <a:lnSpc>
                <a:spcPct val="100000"/>
              </a:lnSpc>
              <a:tabLst>
                <a:tab algn="l" pos="0"/>
              </a:tabLst>
            </a:pPr>
            <a:r>
              <a:rPr b="0" lang="de-DE" sz="2150" spc="-1" strike="noStrike">
                <a:solidFill>
                  <a:srgbClr val="000000"/>
                </a:solidFill>
                <a:latin typeface="DejaVu Sans"/>
                <a:ea typeface="Roboto"/>
              </a:rPr>
              <a:t>+</a:t>
            </a:r>
            <a:endParaRPr b="0" lang="en-US" sz="2150" spc="-1" strike="noStrike">
              <a:latin typeface="Arial"/>
            </a:endParaRPr>
          </a:p>
          <a:p>
            <a:pPr marL="118440" algn="ctr">
              <a:lnSpc>
                <a:spcPct val="100000"/>
              </a:lnSpc>
              <a:tabLst>
                <a:tab algn="l" pos="0"/>
              </a:tabLst>
            </a:pPr>
            <a:r>
              <a:rPr b="0" lang="de-DE" sz="2150" spc="-1" strike="noStrike">
                <a:solidFill>
                  <a:srgbClr val="000000"/>
                </a:solidFill>
                <a:latin typeface="DejaVu Sans"/>
                <a:ea typeface="Roboto"/>
              </a:rPr>
              <a:t>Machine-to-Machine (M2M)</a:t>
            </a:r>
            <a:endParaRPr b="0" lang="en-US" sz="2150" spc="-1" strike="noStrike">
              <a:latin typeface="Arial"/>
            </a:endParaRPr>
          </a:p>
          <a:p>
            <a:pPr marL="118440" algn="ctr">
              <a:lnSpc>
                <a:spcPct val="100000"/>
              </a:lnSpc>
              <a:tabLst>
                <a:tab algn="l" pos="0"/>
              </a:tabLst>
            </a:pPr>
            <a:r>
              <a:rPr b="0" lang="de-DE" sz="2150" spc="-1" strike="noStrike">
                <a:solidFill>
                  <a:srgbClr val="000000"/>
                </a:solidFill>
                <a:latin typeface="DejaVu Sans"/>
                <a:ea typeface="Roboto"/>
              </a:rPr>
              <a:t>+</a:t>
            </a:r>
            <a:endParaRPr b="0" lang="en-US" sz="2150" spc="-1" strike="noStrike">
              <a:latin typeface="Arial"/>
            </a:endParaRPr>
          </a:p>
          <a:p>
            <a:pPr marL="118440" algn="ctr">
              <a:lnSpc>
                <a:spcPct val="100000"/>
              </a:lnSpc>
              <a:tabLst>
                <a:tab algn="l" pos="0"/>
              </a:tabLst>
            </a:pPr>
            <a:r>
              <a:rPr b="0" lang="de-DE" sz="2150" spc="-1" strike="noStrike">
                <a:solidFill>
                  <a:srgbClr val="000000"/>
                </a:solidFill>
                <a:latin typeface="DejaVu Sans"/>
                <a:ea typeface="Roboto"/>
              </a:rPr>
              <a:t>Machine-to-Infrastructure (M2I)</a:t>
            </a:r>
            <a:endParaRPr b="0" lang="en-US" sz="2150" spc="-1" strike="noStrike">
              <a:latin typeface="Arial"/>
            </a:endParaRPr>
          </a:p>
          <a:p>
            <a:pPr marL="118440" algn="ctr">
              <a:lnSpc>
                <a:spcPct val="100000"/>
              </a:lnSpc>
              <a:tabLst>
                <a:tab algn="l" pos="0"/>
              </a:tabLst>
            </a:pPr>
            <a:r>
              <a:rPr b="1" lang="de-DE" sz="2150" spc="-1" strike="noStrike">
                <a:solidFill>
                  <a:srgbClr val="000000"/>
                </a:solidFill>
                <a:latin typeface="DejaVu Sans"/>
                <a:ea typeface="Roboto"/>
              </a:rPr>
              <a:t>=</a:t>
            </a:r>
            <a:endParaRPr b="0" lang="en-US" sz="2150" spc="-1" strike="noStrike">
              <a:latin typeface="Arial"/>
            </a:endParaRPr>
          </a:p>
          <a:p>
            <a:pPr marL="118440" algn="ctr">
              <a:lnSpc>
                <a:spcPct val="100000"/>
              </a:lnSpc>
              <a:tabLst>
                <a:tab algn="l" pos="0"/>
              </a:tabLst>
            </a:pPr>
            <a:r>
              <a:rPr b="1" lang="de-DE" sz="2150" spc="-1" strike="noStrike">
                <a:solidFill>
                  <a:srgbClr val="000000"/>
                </a:solidFill>
                <a:latin typeface="DejaVu Sans"/>
                <a:ea typeface="Roboto"/>
              </a:rPr>
              <a:t>Machine-to-Everything (M2X)</a:t>
            </a:r>
            <a:endParaRPr b="0" lang="en-US" sz="2150" spc="-1" strike="noStrike">
              <a:latin typeface="Arial"/>
            </a:endParaRPr>
          </a:p>
        </p:txBody>
      </p:sp>
      <p:sp>
        <p:nvSpPr>
          <p:cNvPr id="524" name="CustomShape 2"/>
          <p:cNvSpPr/>
          <p:nvPr/>
        </p:nvSpPr>
        <p:spPr>
          <a:xfrm>
            <a:off x="510120" y="6291000"/>
            <a:ext cx="1074240" cy="299520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525" name="CustomShape 3"/>
          <p:cNvSpPr/>
          <p:nvPr/>
        </p:nvSpPr>
        <p:spPr>
          <a:xfrm>
            <a:off x="11296800" y="6217560"/>
            <a:ext cx="722880" cy="515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122040" bIns="122040"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ADC6898D-A044-4284-BB03-1EAE52892E7D}" type="slidenum">
              <a:rPr b="0" lang="de-DE" sz="1050" spc="-1" strike="noStrike">
                <a:solidFill>
                  <a:srgbClr val="595959"/>
                </a:solidFill>
                <a:latin typeface="DejaVu Sans"/>
                <a:ea typeface="Roboto"/>
              </a:rPr>
              <a:t>&lt;number&gt;</a:t>
            </a:fld>
            <a:endParaRPr b="0" lang="en-US" sz="1050" spc="-1" strike="noStrike">
              <a:latin typeface="Arial"/>
            </a:endParaRPr>
          </a:p>
        </p:txBody>
      </p:sp>
      <p:sp>
        <p:nvSpPr>
          <p:cNvPr id="526" name="CustomShape 4"/>
          <p:cNvSpPr/>
          <p:nvPr/>
        </p:nvSpPr>
        <p:spPr>
          <a:xfrm>
            <a:off x="335520" y="764640"/>
            <a:ext cx="10744560" cy="49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Mobility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latin typeface="Arial"/>
            </a:endParaRPr>
          </a:p>
        </p:txBody>
      </p:sp>
      <p:sp>
        <p:nvSpPr>
          <p:cNvPr id="527" name="CustomShape 5"/>
          <p:cNvSpPr/>
          <p:nvPr/>
        </p:nvSpPr>
        <p:spPr>
          <a:xfrm>
            <a:off x="432720" y="1148040"/>
            <a:ext cx="10347840" cy="488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M2X Economy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CustomShape 1"/>
          <p:cNvSpPr/>
          <p:nvPr/>
        </p:nvSpPr>
        <p:spPr>
          <a:xfrm>
            <a:off x="335520" y="764640"/>
            <a:ext cx="10745640" cy="49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Blockchains for Sustainability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29" name="CustomShape 2"/>
          <p:cNvSpPr/>
          <p:nvPr/>
        </p:nvSpPr>
        <p:spPr>
          <a:xfrm>
            <a:off x="432720" y="1148040"/>
            <a:ext cx="10347840" cy="488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Example Use-Cases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530" name="CustomShape 3"/>
          <p:cNvSpPr/>
          <p:nvPr/>
        </p:nvSpPr>
        <p:spPr>
          <a:xfrm>
            <a:off x="335520" y="1268640"/>
            <a:ext cx="10745640" cy="50331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Emissions Trading</a:t>
            </a:r>
            <a:endParaRPr b="0" lang="en-U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Energy</a:t>
            </a:r>
            <a:endParaRPr b="0" lang="en-U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Mobility</a:t>
            </a:r>
            <a:endParaRPr b="0" lang="en-U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Supply-chain management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CustomShape 1"/>
          <p:cNvSpPr/>
          <p:nvPr/>
        </p:nvSpPr>
        <p:spPr>
          <a:xfrm>
            <a:off x="335520" y="764640"/>
            <a:ext cx="10745640" cy="49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Supply-chain management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32" name="CustomShape 2"/>
          <p:cNvSpPr/>
          <p:nvPr/>
        </p:nvSpPr>
        <p:spPr>
          <a:xfrm>
            <a:off x="432720" y="1148040"/>
            <a:ext cx="10347840" cy="488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In Theory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533" name="CustomShape 3"/>
          <p:cNvSpPr/>
          <p:nvPr/>
        </p:nvSpPr>
        <p:spPr>
          <a:xfrm>
            <a:off x="335520" y="1268640"/>
            <a:ext cx="4006080" cy="50331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What if we could..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Manage supply chain logistics using a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public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blockchain,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With incentive structures for sustainable energy, reduction in emissions and waste production,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Logistical infrastructure to enable circular economy practices.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534" name="" descr=""/>
          <p:cNvPicPr/>
          <p:nvPr/>
        </p:nvPicPr>
        <p:blipFill>
          <a:blip r:embed="rId1"/>
          <a:stretch/>
        </p:blipFill>
        <p:spPr>
          <a:xfrm>
            <a:off x="3781080" y="2236680"/>
            <a:ext cx="7616520" cy="3535920"/>
          </a:xfrm>
          <a:prstGeom prst="rect">
            <a:avLst/>
          </a:prstGeom>
          <a:ln>
            <a:noFill/>
          </a:ln>
        </p:spPr>
      </p:pic>
      <p:sp>
        <p:nvSpPr>
          <p:cNvPr id="535" name="CustomShape 4"/>
          <p:cNvSpPr/>
          <p:nvPr/>
        </p:nvSpPr>
        <p:spPr>
          <a:xfrm>
            <a:off x="263520" y="6411600"/>
            <a:ext cx="6468480" cy="22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Image adapted from https://www.ellenmacarthurfoundation.org/circular-economy/concept/infographic</a:t>
            </a:r>
            <a:endParaRPr b="0" lang="en-US" sz="9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CustomShape 1"/>
          <p:cNvSpPr/>
          <p:nvPr/>
        </p:nvSpPr>
        <p:spPr>
          <a:xfrm>
            <a:off x="335520" y="764640"/>
            <a:ext cx="10745640" cy="49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Supply-chain management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37" name="CustomShape 2"/>
          <p:cNvSpPr/>
          <p:nvPr/>
        </p:nvSpPr>
        <p:spPr>
          <a:xfrm>
            <a:off x="432720" y="1148040"/>
            <a:ext cx="10347840" cy="488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In Literature</a:t>
            </a:r>
            <a:endParaRPr b="0" lang="en-US" sz="2200" spc="-1" strike="noStrike">
              <a:latin typeface="Arial"/>
            </a:endParaRPr>
          </a:p>
        </p:txBody>
      </p:sp>
      <p:pic>
        <p:nvPicPr>
          <p:cNvPr id="538" name="" descr=""/>
          <p:cNvPicPr/>
          <p:nvPr/>
        </p:nvPicPr>
        <p:blipFill>
          <a:blip r:embed="rId1"/>
          <a:stretch/>
        </p:blipFill>
        <p:spPr>
          <a:xfrm>
            <a:off x="3584160" y="1388880"/>
            <a:ext cx="4799160" cy="4660200"/>
          </a:xfrm>
          <a:prstGeom prst="rect">
            <a:avLst/>
          </a:prstGeom>
          <a:ln>
            <a:noFill/>
          </a:ln>
        </p:spPr>
      </p:pic>
      <p:sp>
        <p:nvSpPr>
          <p:cNvPr id="539" name="CustomShape 3"/>
          <p:cNvSpPr/>
          <p:nvPr/>
        </p:nvSpPr>
        <p:spPr>
          <a:xfrm>
            <a:off x="263520" y="6231600"/>
            <a:ext cx="1116540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V. K. Manupati, Tobias Schoenherr, M. Ramkumar, Stephan M. Wagner, Sai Krishna Pabba &amp; R. Inder Raj Singh (2019): A blockchain-based approach for a multi-echelon sustainable supply chain, International Journal of Production Research, DOI: 10.1080/00207543.2019.1683248</a:t>
            </a:r>
            <a:endParaRPr b="0" lang="en-US" sz="9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CustomShape 1"/>
          <p:cNvSpPr/>
          <p:nvPr/>
        </p:nvSpPr>
        <p:spPr>
          <a:xfrm>
            <a:off x="335520" y="764640"/>
            <a:ext cx="10745640" cy="49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sngStrike">
                <a:solidFill>
                  <a:srgbClr val="000000"/>
                </a:solidFill>
                <a:latin typeface="DejaVu Sans"/>
                <a:ea typeface="DejaVu Sans"/>
              </a:rPr>
              <a:t>Sustainable</a:t>
            </a: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 Supply-chain management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41" name="CustomShape 2"/>
          <p:cNvSpPr/>
          <p:nvPr/>
        </p:nvSpPr>
        <p:spPr>
          <a:xfrm>
            <a:off x="432720" y="1148040"/>
            <a:ext cx="10347840" cy="488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In Practice: Walmart + IBM Food Trust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542" name="CustomShape 3"/>
          <p:cNvSpPr/>
          <p:nvPr/>
        </p:nvSpPr>
        <p:spPr>
          <a:xfrm>
            <a:off x="335520" y="1268640"/>
            <a:ext cx="10745640" cy="50331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Motivation: Food contamination traceability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Heterogeneous record-keeping methods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Supply chain participants know only the immediate supplier (one link up the chain) and the immediate customer (one link down the chain).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Lack of accurate and adequate information leads to entire batches of food being thrown out in cases of food contamination.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43" name="CustomShape 4"/>
          <p:cNvSpPr/>
          <p:nvPr/>
        </p:nvSpPr>
        <p:spPr>
          <a:xfrm>
            <a:off x="263520" y="6267600"/>
            <a:ext cx="11225520" cy="501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Kamath, Reshma. 2018. “Food Traceability on Blockchain: Walmart’s Pork and Mango Pilots with IBM.” The Journal of The British Blockchain Association 1 (1). https://doi.org/10.31585/jbba-1-1-(10)2018.</a:t>
            </a:r>
            <a:endParaRPr b="0" lang="en-US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9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CustomShape 1"/>
          <p:cNvSpPr/>
          <p:nvPr/>
        </p:nvSpPr>
        <p:spPr>
          <a:xfrm>
            <a:off x="335520" y="764640"/>
            <a:ext cx="10745640" cy="49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sngStrike">
                <a:solidFill>
                  <a:srgbClr val="000000"/>
                </a:solidFill>
                <a:latin typeface="DejaVu Sans"/>
                <a:ea typeface="DejaVu Sans"/>
              </a:rPr>
              <a:t>Sustainable</a:t>
            </a: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 Supply-chain management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45" name="CustomShape 2"/>
          <p:cNvSpPr/>
          <p:nvPr/>
        </p:nvSpPr>
        <p:spPr>
          <a:xfrm>
            <a:off x="432720" y="1148040"/>
            <a:ext cx="10347840" cy="488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In Practice: Walmart + IBM Food Trust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546" name="CustomShape 3"/>
          <p:cNvSpPr/>
          <p:nvPr/>
        </p:nvSpPr>
        <p:spPr>
          <a:xfrm>
            <a:off x="335520" y="1268640"/>
            <a:ext cx="10745640" cy="50331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Implementation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Permissioned blockchain developed in conjunction with IBM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Based on Hyperledger Fabric</a:t>
            </a:r>
            <a:endParaRPr b="0" lang="en-U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Proof of Concept (2016):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Mangoes in the US → Reduced the time needed to trace provenence from 7 days to 2.2 seconds.</a:t>
            </a:r>
            <a:endParaRPr b="0" lang="en-U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IBM Food Trust (2017)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Walmart + IBM + Nestle + Unilever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endParaRPr b="0" lang="en-U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Expansion to other products (2018)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Walmart now traces 25 products from 5 suppliers.</a:t>
            </a:r>
            <a:endParaRPr b="0" lang="en-US" sz="1800" spc="-1" strike="noStrike">
              <a:latin typeface="Arial"/>
            </a:endParaRPr>
          </a:p>
          <a:p>
            <a:pPr lvl="2" marL="648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mangoes, strawberries and leafy greens, meat and dairy products,  baby foods.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Planned expansion to all leafy greens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47" name="CustomShape 4"/>
          <p:cNvSpPr/>
          <p:nvPr/>
        </p:nvSpPr>
        <p:spPr>
          <a:xfrm>
            <a:off x="263520" y="6411600"/>
            <a:ext cx="6468480" cy="22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“</a:t>
            </a: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How Walmart brought Unprecedented transparency to the food supply chain with Hyperledger Fabric” - </a:t>
            </a:r>
            <a:r>
              <a:rPr b="0" lang="de-DE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Link</a:t>
            </a:r>
            <a:endParaRPr b="0" lang="en-US" sz="9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CustomShape 1"/>
          <p:cNvSpPr/>
          <p:nvPr/>
        </p:nvSpPr>
        <p:spPr>
          <a:xfrm>
            <a:off x="335520" y="764640"/>
            <a:ext cx="10745640" cy="49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Blockchains for Sustainability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49" name="CustomShape 2"/>
          <p:cNvSpPr/>
          <p:nvPr/>
        </p:nvSpPr>
        <p:spPr>
          <a:xfrm>
            <a:off x="432720" y="1148040"/>
            <a:ext cx="10347840" cy="488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Quick reflection on the most valued properties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550" name="CustomShape 3"/>
          <p:cNvSpPr/>
          <p:nvPr/>
        </p:nvSpPr>
        <p:spPr>
          <a:xfrm>
            <a:off x="335520" y="1268640"/>
            <a:ext cx="10745640" cy="50331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Which of the following properties of Blockchains would you value the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most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, when it comes to the potential utility for “making the world more sustainable / the economy more circular” ?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OpenSymbol"/>
              <a:buAutoNum type="alphaUcParenR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Verifiability / Traceability / Transparency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OpenSymbol"/>
              <a:buAutoNum type="alphaUcParenR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Decentralizing aspects (concensus)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OpenSymbol"/>
              <a:buAutoNum type="alphaUcParenR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Immutability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OpenSymbol"/>
              <a:buAutoNum type="alphaUcParenR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Security (e.g., preventing double-spending)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OpenSymbol"/>
              <a:buAutoNum type="alphaUcParenR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(Psuedo-) Anonymity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CustomShape 1"/>
          <p:cNvSpPr/>
          <p:nvPr/>
        </p:nvSpPr>
        <p:spPr>
          <a:xfrm>
            <a:off x="335520" y="764640"/>
            <a:ext cx="10745640" cy="49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Blockchains for Sustainability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2" name="CustomShape 2"/>
          <p:cNvSpPr/>
          <p:nvPr/>
        </p:nvSpPr>
        <p:spPr>
          <a:xfrm>
            <a:off x="335520" y="1268640"/>
            <a:ext cx="10745640" cy="50331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Technological barriers</a:t>
            </a:r>
            <a:endParaRPr b="0" lang="en-U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Organizational barriers</a:t>
            </a:r>
            <a:endParaRPr b="0" lang="en-U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Environmental barriers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Inter-Organizational barriers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External barriers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53" name="CustomShape 3"/>
          <p:cNvSpPr/>
          <p:nvPr/>
        </p:nvSpPr>
        <p:spPr>
          <a:xfrm>
            <a:off x="432720" y="1148040"/>
            <a:ext cx="10347840" cy="488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Disadvantages and Adoption barriers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554" name="CustomShape 4"/>
          <p:cNvSpPr/>
          <p:nvPr/>
        </p:nvSpPr>
        <p:spPr>
          <a:xfrm>
            <a:off x="263520" y="6411600"/>
            <a:ext cx="1097496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Kouhizadeh, Mahtab, Sara Saberi, and Joseph Sarkis. "Blockchain technology and the sustainable supply chain: Theoretically exploring adoption barriers." International Journal of Production Economics 231 (2021): 107831.</a:t>
            </a:r>
            <a:endParaRPr b="0" lang="en-US" sz="9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CustomShape 1"/>
          <p:cNvSpPr/>
          <p:nvPr/>
        </p:nvSpPr>
        <p:spPr>
          <a:xfrm>
            <a:off x="335520" y="764640"/>
            <a:ext cx="10745640" cy="49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Blockchains for Sustainability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6" name="CustomShape 2"/>
          <p:cNvSpPr/>
          <p:nvPr/>
        </p:nvSpPr>
        <p:spPr>
          <a:xfrm>
            <a:off x="432720" y="1148040"/>
            <a:ext cx="10347840" cy="488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Technological Barriers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557" name="CustomShape 3"/>
          <p:cNvSpPr/>
          <p:nvPr/>
        </p:nvSpPr>
        <p:spPr>
          <a:xfrm>
            <a:off x="335520" y="1268640"/>
            <a:ext cx="10745640" cy="50331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Transaction speed</a:t>
            </a:r>
            <a:endParaRPr b="0" lang="en-U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Accumulating transaction costs</a:t>
            </a:r>
            <a:endParaRPr b="0" lang="en-U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Scalability</a:t>
            </a:r>
            <a:endParaRPr b="0" lang="en-U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Immutability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Any private data going into a blockchain will stay there forever.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Incorrect environmental or social record could exist forever, even though latest data seeks to correct such information.</a:t>
            </a:r>
            <a:endParaRPr b="0" lang="en-U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Public Image and perceptions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58" name="CustomShape 4"/>
          <p:cNvSpPr/>
          <p:nvPr/>
        </p:nvSpPr>
        <p:spPr>
          <a:xfrm>
            <a:off x="263520" y="6411600"/>
            <a:ext cx="1097496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Kouhizadeh, Mahtab, Sara Saberi, and Joseph Sarkis. "Blockchain technology and the sustainable supply chain: Theoretically exploring adoption barriers." International Journal of Production Economics 231 (2021): 107831.</a:t>
            </a:r>
            <a:endParaRPr b="0" lang="en-US" sz="9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Exam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22" name="CustomShape 2"/>
          <p:cNvSpPr/>
          <p:nvPr/>
        </p:nvSpPr>
        <p:spPr>
          <a:xfrm>
            <a:off x="335520" y="1268640"/>
            <a:ext cx="10744200" cy="5031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18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Please register for the exam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23" name="CustomShape 3"/>
          <p:cNvSpPr/>
          <p:nvPr/>
        </p:nvSpPr>
        <p:spPr>
          <a:xfrm>
            <a:off x="428400" y="1148040"/>
            <a:ext cx="10337040" cy="477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Exam Registration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CustomShape 1"/>
          <p:cNvSpPr/>
          <p:nvPr/>
        </p:nvSpPr>
        <p:spPr>
          <a:xfrm>
            <a:off x="335520" y="764640"/>
            <a:ext cx="10745640" cy="49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Blockchains for Sustainability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60" name="CustomShape 2"/>
          <p:cNvSpPr/>
          <p:nvPr/>
        </p:nvSpPr>
        <p:spPr>
          <a:xfrm>
            <a:off x="335520" y="1268640"/>
            <a:ext cx="10745640" cy="50331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Financial constraints tied to developing a blockchain-based system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Planning, development, deployment, management</a:t>
            </a:r>
            <a:endParaRPr b="0" lang="en-U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Lack of knowledge and expertise</a:t>
            </a:r>
            <a:endParaRPr b="0" lang="en-U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Lack of commitment from top or middle management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Why would they invest in a new sustainable technology if it hurts their bottom line?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61" name="CustomShape 3"/>
          <p:cNvSpPr/>
          <p:nvPr/>
        </p:nvSpPr>
        <p:spPr>
          <a:xfrm>
            <a:off x="432720" y="1148040"/>
            <a:ext cx="10347840" cy="488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Organizational Barriers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562" name="CustomShape 4"/>
          <p:cNvSpPr/>
          <p:nvPr/>
        </p:nvSpPr>
        <p:spPr>
          <a:xfrm>
            <a:off x="263520" y="6411600"/>
            <a:ext cx="1097496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Kouhizadeh, Mahtab, Sara Saberi, and Joseph Sarkis. "Blockchain technology and the sustainable supply chain: Theoretically exploring adoption barriers." International Journal of Production Economics 231 (2021): 107831.</a:t>
            </a:r>
            <a:endParaRPr b="0" lang="en-US" sz="9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CustomShape 1"/>
          <p:cNvSpPr/>
          <p:nvPr/>
        </p:nvSpPr>
        <p:spPr>
          <a:xfrm>
            <a:off x="335520" y="764640"/>
            <a:ext cx="10745640" cy="49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Blockchains for Sustainability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64" name="CustomShape 2"/>
          <p:cNvSpPr/>
          <p:nvPr/>
        </p:nvSpPr>
        <p:spPr>
          <a:xfrm>
            <a:off x="335520" y="1268640"/>
            <a:ext cx="10745640" cy="50331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Inter-Organizational barriers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“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Organizations are skeptical about sharing their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information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as they see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information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as a competitive edge.”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Cultural and geological differences: e.g., heterogeneous definitions of sustainability, circular economy, etc.</a:t>
            </a:r>
            <a:endParaRPr b="0" lang="en-U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External barriers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Lack of governmental incentives towards using blockchains for sustainability due to it’s bad public image.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Novelty and instability of blockchains.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65" name="CustomShape 3"/>
          <p:cNvSpPr/>
          <p:nvPr/>
        </p:nvSpPr>
        <p:spPr>
          <a:xfrm>
            <a:off x="432720" y="1148040"/>
            <a:ext cx="10347840" cy="488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Environmental Barriers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566" name="CustomShape 4"/>
          <p:cNvSpPr/>
          <p:nvPr/>
        </p:nvSpPr>
        <p:spPr>
          <a:xfrm>
            <a:off x="263520" y="6411600"/>
            <a:ext cx="1097496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Kouhizadeh, Mahtab, Sara Saberi, and Joseph Sarkis. "Blockchain technology and the sustainable supply chain: Theoretically exploring adoption barriers." International Journal of Production Economics 231 (2021): 107831.</a:t>
            </a:r>
            <a:endParaRPr b="0" lang="en-US" sz="9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CustomShape 1"/>
          <p:cNvSpPr/>
          <p:nvPr/>
        </p:nvSpPr>
        <p:spPr>
          <a:xfrm>
            <a:off x="335520" y="764640"/>
            <a:ext cx="10745640" cy="49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Blockchains for Sustainability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68" name="CustomShape 2"/>
          <p:cNvSpPr/>
          <p:nvPr/>
        </p:nvSpPr>
        <p:spPr>
          <a:xfrm>
            <a:off x="335520" y="1268640"/>
            <a:ext cx="10745640" cy="50331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more trust, verifiability and traceability you would like from a (public) blockchain, the more data you need to store.</a:t>
            </a:r>
            <a:endParaRPr b="0" lang="en-U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Among others issues, this increases the risk of potential barriers to adoption. </a:t>
            </a:r>
            <a:endParaRPr b="0" lang="en-U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This leads to alternative solutions like private/protected blockchains.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Little to no public verifiability: How can we know if a proposed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solution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is not greenwashing us?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69" name="CustomShape 3"/>
          <p:cNvSpPr/>
          <p:nvPr/>
        </p:nvSpPr>
        <p:spPr>
          <a:xfrm>
            <a:off x="432720" y="1148040"/>
            <a:ext cx="10347840" cy="488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A Contradictory Philosophy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CustomShape 1"/>
          <p:cNvSpPr/>
          <p:nvPr/>
        </p:nvSpPr>
        <p:spPr>
          <a:xfrm>
            <a:off x="335520" y="764640"/>
            <a:ext cx="10745640" cy="49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Blockchains for Sustainability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71" name="CustomShape 2"/>
          <p:cNvSpPr/>
          <p:nvPr/>
        </p:nvSpPr>
        <p:spPr>
          <a:xfrm>
            <a:off x="335520" y="1268640"/>
            <a:ext cx="10745640" cy="50331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more trust, verifiability and traceability you would like from a (public) blockchain, the more data you need to store.</a:t>
            </a:r>
            <a:endParaRPr b="0" lang="en-U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Among others issues, this increases the risk of potential barriers to adoption. </a:t>
            </a:r>
            <a:endParaRPr b="0" lang="en-U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This leads to alternative solutions like private/protected blockchains.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Little to no public verifiability: How can we know if a proposed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solution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is not greenwashing us?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Is there a better philosophy that works better ? / An alternative way to approach the problem of sustainability?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72" name="CustomShape 3"/>
          <p:cNvSpPr/>
          <p:nvPr/>
        </p:nvSpPr>
        <p:spPr>
          <a:xfrm>
            <a:off x="432720" y="1148040"/>
            <a:ext cx="10347840" cy="488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A Contradictory Philosophy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CustomShape 1"/>
          <p:cNvSpPr/>
          <p:nvPr/>
        </p:nvSpPr>
        <p:spPr>
          <a:xfrm>
            <a:off x="335520" y="4406760"/>
            <a:ext cx="10745280" cy="135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de-DE" sz="3000" spc="-1" strike="noStrike" cap="all">
                <a:solidFill>
                  <a:srgbClr val="008c4f"/>
                </a:solidFill>
                <a:latin typeface="Arial Unicode MS"/>
                <a:ea typeface="DejaVu Sans"/>
              </a:rPr>
              <a:t>A short detour: Circular SOCIETy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574" name="CustomShape 2"/>
          <p:cNvSpPr/>
          <p:nvPr/>
        </p:nvSpPr>
        <p:spPr>
          <a:xfrm>
            <a:off x="335520" y="2906640"/>
            <a:ext cx="10745280" cy="1492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CustomShape 1"/>
          <p:cNvSpPr/>
          <p:nvPr/>
        </p:nvSpPr>
        <p:spPr>
          <a:xfrm>
            <a:off x="335520" y="764640"/>
            <a:ext cx="10731240" cy="48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Society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76" name="CustomShape 2"/>
          <p:cNvSpPr/>
          <p:nvPr/>
        </p:nvSpPr>
        <p:spPr>
          <a:xfrm>
            <a:off x="335520" y="1268280"/>
            <a:ext cx="10731240" cy="5018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Replace the LE with circularly oriented forms of consumption and production</a:t>
            </a:r>
            <a:endParaRPr b="0" lang="en-US" sz="1800" spc="-1" strike="noStrike"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CE focus mostly on earned value management: product/business model innovations within existing power asymmetries </a:t>
            </a:r>
            <a:endParaRPr b="0" lang="en-US" sz="1800" spc="-1" strike="noStrike"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Decouple economic growth and consumption of natural resources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But why do we need neverending economic growth and why is it good to consume as many goods and services as possible?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Alternatives: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Sufficiency strategies and lifestyle changes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Question the prevailing entrepreneurial orientation towards the shareholder concept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Deconstruction of existing power and hegemonic relations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77" name="CustomShape 3"/>
          <p:cNvSpPr/>
          <p:nvPr/>
        </p:nvSpPr>
        <p:spPr>
          <a:xfrm>
            <a:off x="432720" y="1148040"/>
            <a:ext cx="10336680" cy="477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CE Criticism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578" name="CustomShape 4"/>
          <p:cNvSpPr/>
          <p:nvPr/>
        </p:nvSpPr>
        <p:spPr>
          <a:xfrm>
            <a:off x="263520" y="6411600"/>
            <a:ext cx="97894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Partially based on: F. Hofmann, J. Zwiers (2018) – Circular Society – Eine pluralistische und emanzipatorische Alternative zur Circular Economy?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Link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US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US" sz="9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CustomShape 1"/>
          <p:cNvSpPr/>
          <p:nvPr/>
        </p:nvSpPr>
        <p:spPr>
          <a:xfrm>
            <a:off x="335520" y="764640"/>
            <a:ext cx="10731240" cy="48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Society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80" name="CustomShape 2"/>
          <p:cNvSpPr/>
          <p:nvPr/>
        </p:nvSpPr>
        <p:spPr>
          <a:xfrm>
            <a:off x="335520" y="1268280"/>
            <a:ext cx="10731240" cy="5018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Replace the LE with circularly oriented forms of consumption and production</a:t>
            </a:r>
            <a:endParaRPr b="0" lang="en-US" sz="1800" spc="-1" strike="noStrike"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CE focus mostly on earned value management: product/business model innovations within existing power asymmetries </a:t>
            </a:r>
            <a:endParaRPr b="0" lang="en-US" sz="1800" spc="-1" strike="noStrike"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Decouple economic growth and consumption of natural resources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</a:pP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But why do we need never ending economic growth and why is it good to consume as many goods and services as possible?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Alternatives: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Sufficiency strategies and lifestyle changes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Question the prevailing entrepreneurial orientation towards the shareholder concept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Deconstruction of existing power and hegemonic relations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81" name="CustomShape 3"/>
          <p:cNvSpPr/>
          <p:nvPr/>
        </p:nvSpPr>
        <p:spPr>
          <a:xfrm>
            <a:off x="432720" y="1148040"/>
            <a:ext cx="10336680" cy="477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CE Criticism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582" name="CustomShape 4"/>
          <p:cNvSpPr/>
          <p:nvPr/>
        </p:nvSpPr>
        <p:spPr>
          <a:xfrm>
            <a:off x="263520" y="6411600"/>
            <a:ext cx="97894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Partially based on: F. Hofmann, J. Zwiers (2018) – Circular Society – Eine pluralistische und emanzipatorische Alternative zur Circular Economy?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Link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US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US" sz="9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CustomShape 1"/>
          <p:cNvSpPr/>
          <p:nvPr/>
        </p:nvSpPr>
        <p:spPr>
          <a:xfrm>
            <a:off x="335520" y="764640"/>
            <a:ext cx="10731240" cy="48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Society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84" name="CustomShape 2"/>
          <p:cNvSpPr/>
          <p:nvPr/>
        </p:nvSpPr>
        <p:spPr>
          <a:xfrm>
            <a:off x="335520" y="1268280"/>
            <a:ext cx="10731240" cy="5018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Replace the LE with circularly oriented forms of consumption and production</a:t>
            </a:r>
            <a:endParaRPr b="0" lang="en-US" sz="1800" spc="-1" strike="noStrike"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CE focus mostly on earned value management: product/business model innovations within existing power asymmetries </a:t>
            </a:r>
            <a:endParaRPr b="0" lang="en-US" sz="1800" spc="-1" strike="noStrike"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Decouple economic growth and consumption of natural resources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</a:pP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But why do we need never ending economic growth and why is it good to consume as many goods and services as possible?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Alternatives:</a:t>
            </a:r>
            <a:endParaRPr b="0" lang="en-US" sz="1800" spc="-1" strike="noStrike">
              <a:latin typeface="Arial"/>
            </a:endParaRPr>
          </a:p>
          <a:p>
            <a:pPr lvl="1" marL="432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Sufficiency strategies and lifestyle changes</a:t>
            </a:r>
            <a:endParaRPr b="0" lang="en-US" sz="1800" spc="-1" strike="noStrike">
              <a:latin typeface="Arial"/>
            </a:endParaRPr>
          </a:p>
          <a:p>
            <a:pPr lvl="1" marL="432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Question the prevailing entrepreneurial orientation towards the shareholder concept </a:t>
            </a:r>
            <a:endParaRPr b="0" lang="en-US" sz="1800" spc="-1" strike="noStrike">
              <a:latin typeface="Arial"/>
            </a:endParaRPr>
          </a:p>
          <a:p>
            <a:pPr lvl="1" marL="432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Deconstruction of existing power asymmetries.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85" name="CustomShape 3"/>
          <p:cNvSpPr/>
          <p:nvPr/>
        </p:nvSpPr>
        <p:spPr>
          <a:xfrm>
            <a:off x="432720" y="1148040"/>
            <a:ext cx="10336680" cy="477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CE Criticism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586" name="CustomShape 4"/>
          <p:cNvSpPr/>
          <p:nvPr/>
        </p:nvSpPr>
        <p:spPr>
          <a:xfrm>
            <a:off x="263520" y="6411600"/>
            <a:ext cx="97894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Partially based on: F. Hofmann, J. Zwiers (2018) – Circular Society – Eine pluralistische und emanzipatorische Alternative zur Circular Economy?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Link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US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US" sz="9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CustomShape 1"/>
          <p:cNvSpPr/>
          <p:nvPr/>
        </p:nvSpPr>
        <p:spPr>
          <a:xfrm>
            <a:off x="335520" y="764640"/>
            <a:ext cx="10731240" cy="48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Society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88" name="CustomShape 2"/>
          <p:cNvSpPr/>
          <p:nvPr/>
        </p:nvSpPr>
        <p:spPr>
          <a:xfrm>
            <a:off x="335520" y="1268280"/>
            <a:ext cx="10731240" cy="5018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Society → CS</a:t>
            </a:r>
            <a:endParaRPr b="0" lang="en-US" sz="1800" spc="-1" strike="noStrike"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Goals of the CS: </a:t>
            </a:r>
            <a:endParaRPr b="0" lang="en-US" sz="1800" spc="-1" strike="noStrike">
              <a:latin typeface="Arial"/>
            </a:endParaRPr>
          </a:p>
          <a:p>
            <a:pPr lvl="1" marL="432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Not just “CE + social”</a:t>
            </a:r>
            <a:endParaRPr b="0" lang="en-US" sz="1800" spc="-1" strike="noStrike">
              <a:latin typeface="Arial"/>
            </a:endParaRPr>
          </a:p>
          <a:p>
            <a:pPr lvl="1" marL="432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Socio-political transformation and reorganization</a:t>
            </a:r>
            <a:endParaRPr b="0" lang="en-US" sz="1800" spc="-1" strike="noStrike">
              <a:latin typeface="Arial"/>
            </a:endParaRPr>
          </a:p>
          <a:p>
            <a:pPr lvl="1" marL="432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Replace intransparent and inequity-based value chains of the LE with democratic, transparent and cooperatively organized value chains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Also → preserve the environment/ressources for present and future generations and enable social participation and quality of life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All-encompassing  change necessary if the CE is to be the subject of a socio-ecological transformation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Democratisation of value creation processes and strategies for the activation and emancipation of different stakeholder groups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89" name="CustomShape 3"/>
          <p:cNvSpPr/>
          <p:nvPr/>
        </p:nvSpPr>
        <p:spPr>
          <a:xfrm>
            <a:off x="432720" y="1148040"/>
            <a:ext cx="10336680" cy="477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Overview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590" name="CustomShape 4"/>
          <p:cNvSpPr/>
          <p:nvPr/>
        </p:nvSpPr>
        <p:spPr>
          <a:xfrm>
            <a:off x="263520" y="6411600"/>
            <a:ext cx="97894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Partially based on: F. Hofmann, J. Zwiers (2018) – Circular Society – Eine pluralistische und emanzipatorische Alternative zur Circular Economy?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Link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US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US" sz="9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CustomShape 1"/>
          <p:cNvSpPr/>
          <p:nvPr/>
        </p:nvSpPr>
        <p:spPr>
          <a:xfrm>
            <a:off x="335520" y="764640"/>
            <a:ext cx="10731240" cy="48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Society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92" name="CustomShape 2"/>
          <p:cNvSpPr/>
          <p:nvPr/>
        </p:nvSpPr>
        <p:spPr>
          <a:xfrm>
            <a:off x="335520" y="1268280"/>
            <a:ext cx="10731240" cy="5018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Society → CS</a:t>
            </a:r>
            <a:endParaRPr b="0" lang="en-US" sz="1800" spc="-1" strike="noStrike"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Goals of the CS: </a:t>
            </a:r>
            <a:endParaRPr b="0" lang="en-US" sz="1800" spc="-1" strike="noStrike">
              <a:latin typeface="Arial"/>
            </a:endParaRPr>
          </a:p>
          <a:p>
            <a:pPr lvl="1" marL="432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Not just “CE + social”</a:t>
            </a:r>
            <a:endParaRPr b="0" lang="en-US" sz="1800" spc="-1" strike="noStrike">
              <a:latin typeface="Arial"/>
            </a:endParaRPr>
          </a:p>
          <a:p>
            <a:pPr lvl="1" marL="432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Socio-political transformation and reorganization</a:t>
            </a:r>
            <a:endParaRPr b="0" lang="en-US" sz="1800" spc="-1" strike="noStrike">
              <a:latin typeface="Arial"/>
            </a:endParaRPr>
          </a:p>
          <a:p>
            <a:pPr lvl="1" marL="432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Replace intransparent and inequity-based value chains of the LE with democratic, transparent and cooperatively organized value chains </a:t>
            </a:r>
            <a:endParaRPr b="0" lang="en-US" sz="1800" spc="-1" strike="noStrike">
              <a:latin typeface="Arial"/>
            </a:endParaRPr>
          </a:p>
          <a:p>
            <a:pPr lvl="1" marL="432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Also → preserve the environment/resources for present and future generations and enable social participation and quality of life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All-encompassing  change necessary if the CE is to be the subject of a socio-ecological transformation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Democratisation of value creation processes and strategies for the activation and emancipation of different stakeholder groups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3" name="CustomShape 3"/>
          <p:cNvSpPr/>
          <p:nvPr/>
        </p:nvSpPr>
        <p:spPr>
          <a:xfrm>
            <a:off x="432720" y="1148040"/>
            <a:ext cx="10336680" cy="477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Overview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594" name="CustomShape 4"/>
          <p:cNvSpPr/>
          <p:nvPr/>
        </p:nvSpPr>
        <p:spPr>
          <a:xfrm>
            <a:off x="263520" y="6411600"/>
            <a:ext cx="97894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Partially based on: F. Hofmann, J. Zwiers (2018) – Circular Society – Eine pluralistische und emanzipatorische Alternative zur Circular Economy?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Link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US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US" sz="9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Course Evaluation Results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25" name="CustomShape 2"/>
          <p:cNvSpPr/>
          <p:nvPr/>
        </p:nvSpPr>
        <p:spPr>
          <a:xfrm>
            <a:off x="428400" y="1148040"/>
            <a:ext cx="10337040" cy="477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Feedback</a:t>
            </a:r>
            <a:endParaRPr b="0" lang="en-US" sz="2200" spc="-1" strike="noStrike">
              <a:latin typeface="Arial"/>
            </a:endParaRPr>
          </a:p>
        </p:txBody>
      </p:sp>
      <p:pic>
        <p:nvPicPr>
          <p:cNvPr id="426" name="" descr=""/>
          <p:cNvPicPr/>
          <p:nvPr/>
        </p:nvPicPr>
        <p:blipFill>
          <a:blip r:embed="rId1"/>
          <a:stretch/>
        </p:blipFill>
        <p:spPr>
          <a:xfrm>
            <a:off x="2387520" y="1560600"/>
            <a:ext cx="6846480" cy="5021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CustomShape 1"/>
          <p:cNvSpPr/>
          <p:nvPr/>
        </p:nvSpPr>
        <p:spPr>
          <a:xfrm>
            <a:off x="335520" y="764640"/>
            <a:ext cx="10731240" cy="48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Society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96" name="CustomShape 2"/>
          <p:cNvSpPr/>
          <p:nvPr/>
        </p:nvSpPr>
        <p:spPr>
          <a:xfrm>
            <a:off x="335520" y="1268280"/>
            <a:ext cx="10731240" cy="5018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Society → CS</a:t>
            </a:r>
            <a:endParaRPr b="0" lang="en-US" sz="1800" spc="-1" strike="noStrike"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Goals of the CS: </a:t>
            </a:r>
            <a:endParaRPr b="0" lang="en-US" sz="1800" spc="-1" strike="noStrike">
              <a:latin typeface="Arial"/>
            </a:endParaRPr>
          </a:p>
          <a:p>
            <a:pPr lvl="1" marL="432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Not just “CE + social”</a:t>
            </a:r>
            <a:endParaRPr b="0" lang="en-US" sz="1800" spc="-1" strike="noStrike">
              <a:latin typeface="Arial"/>
            </a:endParaRPr>
          </a:p>
          <a:p>
            <a:pPr lvl="1" marL="432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Socio-political transformation and reorganization</a:t>
            </a:r>
            <a:endParaRPr b="0" lang="en-US" sz="1800" spc="-1" strike="noStrike">
              <a:latin typeface="Arial"/>
            </a:endParaRPr>
          </a:p>
          <a:p>
            <a:pPr lvl="1" marL="432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Replace intransparent and inequity-based value chains of the LE with democratic, transparent and cooperatively organized value chains </a:t>
            </a:r>
            <a:endParaRPr b="0" lang="en-US" sz="1800" spc="-1" strike="noStrike">
              <a:latin typeface="Arial"/>
            </a:endParaRPr>
          </a:p>
          <a:p>
            <a:pPr lvl="1" marL="432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Also → preserve the environment/resources for present and future generations and enable social participation and quality of life</a:t>
            </a:r>
            <a:endParaRPr b="0" lang="en-US" sz="1800" spc="-1" strike="noStrike">
              <a:latin typeface="Arial"/>
            </a:endParaRPr>
          </a:p>
          <a:p>
            <a:pPr lvl="1" marL="432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All-encompassing change is necessary if the CE is to be the subject of a socio-ecological transformation </a:t>
            </a:r>
            <a:endParaRPr b="0" lang="en-US" sz="1800" spc="-1" strike="noStrike">
              <a:latin typeface="Arial"/>
            </a:endParaRPr>
          </a:p>
          <a:p>
            <a:pPr lvl="1" marL="432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Democratization of value creation processes and strategies for the activation and emancipation of different stakeholder groups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7" name="CustomShape 3"/>
          <p:cNvSpPr/>
          <p:nvPr/>
        </p:nvSpPr>
        <p:spPr>
          <a:xfrm>
            <a:off x="432720" y="1148040"/>
            <a:ext cx="10336680" cy="477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Overview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598" name="CustomShape 4"/>
          <p:cNvSpPr/>
          <p:nvPr/>
        </p:nvSpPr>
        <p:spPr>
          <a:xfrm>
            <a:off x="263520" y="6411600"/>
            <a:ext cx="97894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Partially based on: F. Hofmann, J. Zwiers (2018) – Circular Society – Eine pluralistische und emanzipatorische Alternative zur Circular Economy?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Link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US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US" sz="9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CustomShape 1"/>
          <p:cNvSpPr/>
          <p:nvPr/>
        </p:nvSpPr>
        <p:spPr>
          <a:xfrm>
            <a:off x="335520" y="764640"/>
            <a:ext cx="10733040" cy="483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Society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600" name="CustomShape 2"/>
          <p:cNvSpPr/>
          <p:nvPr/>
        </p:nvSpPr>
        <p:spPr>
          <a:xfrm>
            <a:off x="335520" y="1268280"/>
            <a:ext cx="10733040" cy="5020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</a:pP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„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 circular society defines discourses with a vision of circularity where not only resources are circulated in sustainable loops, but also wealth, knowledge, technology and power is</a:t>
            </a: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</a:pP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circulated and redistributed throughout society”</a:t>
            </a: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601" name="CustomShape 3"/>
          <p:cNvSpPr/>
          <p:nvPr/>
        </p:nvSpPr>
        <p:spPr>
          <a:xfrm>
            <a:off x="432720" y="1148040"/>
            <a:ext cx="10342080" cy="48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Definition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602" name="CustomShape 4"/>
          <p:cNvSpPr/>
          <p:nvPr/>
        </p:nvSpPr>
        <p:spPr>
          <a:xfrm>
            <a:off x="368640" y="2019600"/>
            <a:ext cx="10782000" cy="1358640"/>
          </a:xfrm>
          <a:prstGeom prst="roundRect">
            <a:avLst>
              <a:gd name="adj" fmla="val 16667"/>
            </a:avLst>
          </a:prstGeom>
          <a:noFill/>
          <a:ln>
            <a:solidFill>
              <a:srgbClr val="008c4f"/>
            </a:solidFill>
            <a:rou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</p:sp>
      <p:sp>
        <p:nvSpPr>
          <p:cNvPr id="603" name="CustomShape 5"/>
          <p:cNvSpPr/>
          <p:nvPr/>
        </p:nvSpPr>
        <p:spPr>
          <a:xfrm>
            <a:off x="263520" y="6420240"/>
            <a:ext cx="1078776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DejaVu Sans"/>
                <a:ea typeface="Roboto"/>
              </a:rPr>
              <a:t>Image licensed under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DejaVu Sans"/>
                <a:ea typeface="Roboto"/>
                <a:hlinkClick r:id="rId1"/>
              </a:rPr>
              <a:t>CC BY-SA 4.0</a:t>
            </a:r>
            <a:r>
              <a:rPr b="0" lang="en-US" sz="900" spc="-1" strike="noStrike">
                <a:solidFill>
                  <a:srgbClr val="a6a6a6"/>
                </a:solidFill>
                <a:latin typeface="DejaVu Sans"/>
                <a:ea typeface="Roboto"/>
              </a:rPr>
              <a:t>, sourced from M. C. Friant, R. Salomone, W. J. V. Vermeulen (2020) – A Typology of Circular Economy Discourses: Navigating the Diverse Visions of a Contested Paradigm 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DejaVu Sans"/>
                <a:ea typeface="Roboto"/>
                <a:hlinkClick r:id="rId2"/>
              </a:rPr>
              <a:t>Link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604" name="" descr=""/>
          <p:cNvPicPr/>
          <p:nvPr/>
        </p:nvPicPr>
        <p:blipFill>
          <a:blip r:embed="rId3"/>
          <a:stretch/>
        </p:blipFill>
        <p:spPr>
          <a:xfrm>
            <a:off x="2570040" y="3462840"/>
            <a:ext cx="5890320" cy="29498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CustomShape 1"/>
          <p:cNvSpPr/>
          <p:nvPr/>
        </p:nvSpPr>
        <p:spPr>
          <a:xfrm>
            <a:off x="335520" y="1268640"/>
            <a:ext cx="10726920" cy="501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456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pc="-1" strike="noStrike" u="sng">
                <a:solidFill>
                  <a:srgbClr val="000000"/>
                </a:solidFill>
                <a:uFillTx/>
                <a:latin typeface="DejaVu Sans"/>
                <a:ea typeface="DejaVu Sans"/>
              </a:rPr>
              <a:t>Circular Economy (CE): </a:t>
            </a:r>
            <a:endParaRPr b="0" lang="en-US" sz="1800" spc="-1" strike="noStrike">
              <a:latin typeface="Arial"/>
            </a:endParaRPr>
          </a:p>
          <a:p>
            <a:pPr lvl="1" marL="432000" indent="-21456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Maintain natural resources and minimize the discharge of substances that are harmful to health and nature → Increase/maximize utilization of resources, e.g., Performance Economy</a:t>
            </a:r>
            <a:endParaRPr b="0" lang="en-US" sz="1800" spc="-1" strike="noStrike">
              <a:latin typeface="Arial"/>
            </a:endParaRPr>
          </a:p>
          <a:p>
            <a:pPr lvl="1" marL="432000" indent="-21456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Ecological modernization of the economy to increase resource efficiency, e.g., by technical innovation and digital solutions.</a:t>
            </a:r>
            <a:endParaRPr b="0" lang="en-US" sz="1800" spc="-1" strike="noStrike">
              <a:latin typeface="Arial"/>
            </a:endParaRPr>
          </a:p>
          <a:p>
            <a:pPr marL="216000" indent="-21456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pc="-1" strike="noStrike" u="sng">
                <a:solidFill>
                  <a:srgbClr val="000000"/>
                </a:solidFill>
                <a:uFillTx/>
                <a:latin typeface="DejaVu Sans"/>
                <a:ea typeface="DejaVu Sans"/>
              </a:rPr>
              <a:t>Circular Society (CS):</a:t>
            </a:r>
            <a:endParaRPr b="0" lang="en-US" sz="1800" spc="-1" strike="noStrike">
              <a:latin typeface="Arial"/>
            </a:endParaRPr>
          </a:p>
          <a:p>
            <a:pPr lvl="1" marL="432000" indent="-21456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Not just “CE + social” instead socio-political transformation and reorganization</a:t>
            </a:r>
            <a:endParaRPr b="0" lang="en-US" sz="1800" spc="-1" strike="noStrike">
              <a:latin typeface="Arial"/>
            </a:endParaRPr>
          </a:p>
          <a:p>
            <a:pPr lvl="1" marL="432000" indent="-21456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Replace non-transparent and inequity-based value chains of the LE with democratic, transparent and cooperatively organized value chains.</a:t>
            </a:r>
            <a:endParaRPr b="0" lang="en-US" sz="1800" spc="-1" strike="noStrike">
              <a:latin typeface="Arial"/>
            </a:endParaRPr>
          </a:p>
          <a:p>
            <a:pPr lvl="1" marL="432000" indent="-21456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Democratization of value creation processes and strategies for the activation and emancipation of different stakeholder groups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6" name="CustomShape 2"/>
          <p:cNvSpPr/>
          <p:nvPr/>
        </p:nvSpPr>
        <p:spPr>
          <a:xfrm>
            <a:off x="335520" y="764640"/>
            <a:ext cx="10733040" cy="483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Society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607" name="CustomShape 3"/>
          <p:cNvSpPr/>
          <p:nvPr/>
        </p:nvSpPr>
        <p:spPr>
          <a:xfrm>
            <a:off x="432720" y="1148040"/>
            <a:ext cx="10342080" cy="48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Conclusion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CustomShape 1"/>
          <p:cNvSpPr/>
          <p:nvPr/>
        </p:nvSpPr>
        <p:spPr>
          <a:xfrm>
            <a:off x="335520" y="764640"/>
            <a:ext cx="10745640" cy="49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Blockchains for Sustainability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609" name="CustomShape 2"/>
          <p:cNvSpPr/>
          <p:nvPr/>
        </p:nvSpPr>
        <p:spPr>
          <a:xfrm>
            <a:off x="335520" y="1268640"/>
            <a:ext cx="10745640" cy="50331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more trust, verifiability and traceability you would like from a (public) blockchain, the more data you need to store.</a:t>
            </a:r>
            <a:endParaRPr b="0" lang="en-U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Among others issues, this increases the risk of potential barriers to adoption. </a:t>
            </a:r>
            <a:endParaRPr b="0" lang="en-U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This leads to alternative solutions like private/protected blockchains.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Little to no public verifiability: How can we know if a proposed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solution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is not greenwashing us?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Is there a better philosophy that works better ? / An alternative way to approach the problem of sustainability?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= Blockchains for Circular Societies?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10" name="CustomShape 3"/>
          <p:cNvSpPr/>
          <p:nvPr/>
        </p:nvSpPr>
        <p:spPr>
          <a:xfrm>
            <a:off x="432720" y="1148040"/>
            <a:ext cx="10347840" cy="488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A Contradictory Philosophy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CustomShape 1"/>
          <p:cNvSpPr/>
          <p:nvPr/>
        </p:nvSpPr>
        <p:spPr>
          <a:xfrm>
            <a:off x="335520" y="764640"/>
            <a:ext cx="10745640" cy="49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Blockchains for Circular Societies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612" name="CustomShape 2"/>
          <p:cNvSpPr/>
          <p:nvPr/>
        </p:nvSpPr>
        <p:spPr>
          <a:xfrm>
            <a:off x="432720" y="1148040"/>
            <a:ext cx="10347840" cy="488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Quick reflection on the most valued properties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613" name="CustomShape 3"/>
          <p:cNvSpPr/>
          <p:nvPr/>
        </p:nvSpPr>
        <p:spPr>
          <a:xfrm>
            <a:off x="335520" y="1268640"/>
            <a:ext cx="10745640" cy="50331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Which of the following properties of Blockchains would you value the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most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, when it comes to the potential utility for “making the world more sustainable / the economy more circular” ?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OpenSymbol"/>
              <a:buAutoNum type="alphaUcParenR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Verifiability / Traceability / Transparency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OpenSymbol"/>
              <a:buAutoNum type="alphaUcParenR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Decentralizing aspects (concensus)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OpenSymbol"/>
              <a:buAutoNum type="alphaUcParenR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Immutability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OpenSymbol"/>
              <a:buAutoNum type="alphaUcParenR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Security (e.g., preventing double-spending)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OpenSymbol"/>
              <a:buAutoNum type="alphaUcParenR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(Psuedo-) Anonymity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CustomShape 1"/>
          <p:cNvSpPr/>
          <p:nvPr/>
        </p:nvSpPr>
        <p:spPr>
          <a:xfrm>
            <a:off x="335520" y="764640"/>
            <a:ext cx="10745640" cy="49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Future work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615" name="CustomShape 2"/>
          <p:cNvSpPr/>
          <p:nvPr/>
        </p:nvSpPr>
        <p:spPr>
          <a:xfrm>
            <a:off x="335520" y="1268640"/>
            <a:ext cx="10745640" cy="50331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Incentivise circular flows of material, energy, wealth, power, knowledge and technology.</a:t>
            </a:r>
            <a:endParaRPr b="0" lang="en-U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Localized currency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Incentivise local supply chains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Resolving scalability issues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Alleviating organizational and environmental barriers</a:t>
            </a:r>
            <a:endParaRPr b="0" lang="en-U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Enable decentralized governing principles using smart contracts.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Can such a system co-exist, while simultaneously transforming the status quo?</a:t>
            </a:r>
            <a:endParaRPr b="0" lang="en-U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Can individual localized circular societies interact (trade) with each other, expanding to a global level?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16" name="CustomShape 3"/>
          <p:cNvSpPr/>
          <p:nvPr/>
        </p:nvSpPr>
        <p:spPr>
          <a:xfrm>
            <a:off x="432720" y="1148040"/>
            <a:ext cx="10347840" cy="488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A Possibly Unexplored Research Area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617" name="CustomShape 4"/>
          <p:cNvSpPr/>
          <p:nvPr/>
        </p:nvSpPr>
        <p:spPr>
          <a:xfrm>
            <a:off x="335520" y="1779120"/>
            <a:ext cx="10573200" cy="568800"/>
          </a:xfrm>
          <a:prstGeom prst="roundRect">
            <a:avLst>
              <a:gd name="adj" fmla="val 16667"/>
            </a:avLst>
          </a:prstGeom>
          <a:noFill/>
          <a:ln>
            <a:solidFill>
              <a:srgbClr val="008c4f"/>
            </a:solidFill>
            <a:rou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  <p:txBody>
          <a:bodyPr lIns="90000" rIns="90000" tIns="45000" bIns="45000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How can blockchains help develop and reliably “sustain” circular societies?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CustomShape 1"/>
          <p:cNvSpPr/>
          <p:nvPr/>
        </p:nvSpPr>
        <p:spPr>
          <a:xfrm>
            <a:off x="335520" y="764640"/>
            <a:ext cx="10745640" cy="49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Conclusions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619" name="CustomShape 2"/>
          <p:cNvSpPr/>
          <p:nvPr/>
        </p:nvSpPr>
        <p:spPr>
          <a:xfrm>
            <a:off x="335520" y="1268640"/>
            <a:ext cx="10745640" cy="50331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Possible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utility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of blockchains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Emmissions Trading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Energy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Mobility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Supply-chain management</a:t>
            </a:r>
            <a:endParaRPr b="0" lang="en-U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Most scientific literature agrees that blockchains can be a driving force to design circular economic business models.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CustomShape 1"/>
          <p:cNvSpPr/>
          <p:nvPr/>
        </p:nvSpPr>
        <p:spPr>
          <a:xfrm>
            <a:off x="335520" y="764640"/>
            <a:ext cx="10745640" cy="49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Conclusions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621" name="CustomShape 2"/>
          <p:cNvSpPr/>
          <p:nvPr/>
        </p:nvSpPr>
        <p:spPr>
          <a:xfrm>
            <a:off x="335520" y="1268640"/>
            <a:ext cx="10745640" cy="50331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However, various adoption barriers prevent the most valued attributes of blockchains being used in an efficient manner.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Organizational barriers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Environmental barriers</a:t>
            </a:r>
            <a:endParaRPr b="0" lang="en-U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Economy VS Circular Society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Replace intransparent and inequity-based value chains of the LE with democratic, transparent and cooperatively organized value chains 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Also → preserve the environment/resources for present and future generations and enable social participation and quality of life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All-encompassing change is necessary if the CE is to be the subject of a socio-ecological transformation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CustomShape 1"/>
          <p:cNvSpPr/>
          <p:nvPr/>
        </p:nvSpPr>
        <p:spPr>
          <a:xfrm>
            <a:off x="335520" y="764640"/>
            <a:ext cx="10745640" cy="49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Conclusions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623" name="CustomShape 2"/>
          <p:cNvSpPr/>
          <p:nvPr/>
        </p:nvSpPr>
        <p:spPr>
          <a:xfrm>
            <a:off x="1371600" y="5559120"/>
            <a:ext cx="8457120" cy="568800"/>
          </a:xfrm>
          <a:prstGeom prst="roundRect">
            <a:avLst>
              <a:gd name="adj" fmla="val 16667"/>
            </a:avLst>
          </a:prstGeom>
          <a:noFill/>
          <a:ln>
            <a:solidFill>
              <a:srgbClr val="008c4f"/>
            </a:solidFill>
            <a:rou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  <p:txBody>
          <a:bodyPr lIns="90000" rIns="90000" tIns="45000" bIns="45000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Blockchains can be the backbone of such transformational change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24" name="CustomShape 3"/>
          <p:cNvSpPr/>
          <p:nvPr/>
        </p:nvSpPr>
        <p:spPr>
          <a:xfrm>
            <a:off x="335520" y="1268640"/>
            <a:ext cx="10745640" cy="50331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However, various adoption barriers prevent the most valued attributes of blockchains being used in an efficient manner.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Organizational barriers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Environmental barriers</a:t>
            </a:r>
            <a:endParaRPr b="0" lang="en-U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Economy VS Circular Society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Replace intransparent and inequity-based value chains of the LE with democratic, transparent and cooperatively organized value chains 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Also → preserve the environment/resources for present and future generations and enable social participation and quality of life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All-encompassing change is necessary if the CE is to be the subject of a socio-ecological transformation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CustomShape 1"/>
          <p:cNvSpPr/>
          <p:nvPr/>
        </p:nvSpPr>
        <p:spPr>
          <a:xfrm>
            <a:off x="335520" y="1268640"/>
            <a:ext cx="10745280" cy="5032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r>
              <a:rPr b="1" lang="en-US" sz="4000" spc="-1" strike="noStrike">
                <a:solidFill>
                  <a:srgbClr val="000000"/>
                </a:solidFill>
                <a:latin typeface="DejaVu Sans"/>
                <a:ea typeface="DejaVu Sans"/>
              </a:rPr>
              <a:t>Questions?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626" name="CustomShape 2"/>
          <p:cNvSpPr/>
          <p:nvPr/>
        </p:nvSpPr>
        <p:spPr>
          <a:xfrm>
            <a:off x="335520" y="764640"/>
            <a:ext cx="10745280" cy="49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Course Evaluation Results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28" name="CustomShape 2"/>
          <p:cNvSpPr/>
          <p:nvPr/>
        </p:nvSpPr>
        <p:spPr>
          <a:xfrm>
            <a:off x="428400" y="1148040"/>
            <a:ext cx="10337040" cy="477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Feedback</a:t>
            </a:r>
            <a:endParaRPr b="0" lang="en-US" sz="2200" spc="-1" strike="noStrike">
              <a:latin typeface="Arial"/>
            </a:endParaRPr>
          </a:p>
        </p:txBody>
      </p:sp>
      <p:pic>
        <p:nvPicPr>
          <p:cNvPr id="429" name="" descr=""/>
          <p:cNvPicPr/>
          <p:nvPr/>
        </p:nvPicPr>
        <p:blipFill>
          <a:blip r:embed="rId1"/>
          <a:stretch/>
        </p:blipFill>
        <p:spPr>
          <a:xfrm>
            <a:off x="1519200" y="2011680"/>
            <a:ext cx="8537760" cy="43851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CustomShape 1"/>
          <p:cNvSpPr/>
          <p:nvPr/>
        </p:nvSpPr>
        <p:spPr>
          <a:xfrm>
            <a:off x="335520" y="764640"/>
            <a:ext cx="10745640" cy="49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Additional Resources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628" name="CustomShape 2"/>
          <p:cNvSpPr/>
          <p:nvPr/>
        </p:nvSpPr>
        <p:spPr>
          <a:xfrm>
            <a:off x="335520" y="1268640"/>
            <a:ext cx="10745640" cy="50331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Thalhammer, Felix, Pascal Schöttle, Matthias Janetschek, and Christian Ploder. "Blockchain Use Cases Against Climate Destruction." Cloud Computing and Data Science (2022): 22-38.</a:t>
            </a:r>
            <a:endParaRPr b="0" lang="en-U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Kamath, Reshma. "Food traceability on blockchain: Walmart’s pork and mango pilots with IBM." The Journal of the British Blockchain Association 1, no. 1 (2018): 3712.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Link</a:t>
            </a:r>
            <a:endParaRPr b="0" lang="en-U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https://www.hyperledger.org/wp-content/uploads/2019/02/Hyperledger_CaseStudy_Walmart_Printable_V4.pdf</a:t>
            </a:r>
            <a:endParaRPr b="0" lang="en-U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Kouhizadeh, Mahtab, Sara Saberi, and Joseph Sarkis. "Blockchain technology and the sustainable supply chain: Theoretically exploring adoption barriers." International Journal of Production Economics 231 (2021): 107831.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Bonus Task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31" name="CustomShape 2"/>
          <p:cNvSpPr/>
          <p:nvPr/>
        </p:nvSpPr>
        <p:spPr>
          <a:xfrm>
            <a:off x="335520" y="1268640"/>
            <a:ext cx="10744200" cy="5031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18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Two video submissions: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Sustainify 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Value-based Recovery Design For End-of-Life Products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We will have a look at the video submissions during the Q&amp;A session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32" name="CustomShape 3"/>
          <p:cNvSpPr/>
          <p:nvPr/>
        </p:nvSpPr>
        <p:spPr>
          <a:xfrm>
            <a:off x="428400" y="1148040"/>
            <a:ext cx="10337040" cy="477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Feedback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Bonus Task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34" name="CustomShape 2"/>
          <p:cNvSpPr/>
          <p:nvPr/>
        </p:nvSpPr>
        <p:spPr>
          <a:xfrm>
            <a:off x="335520" y="1268640"/>
            <a:ext cx="10744200" cy="5031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18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Two video submissions: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Sustainify </a:t>
            </a:r>
            <a:endParaRPr b="0" lang="en-US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Value-based Recovery Design For End-of-Life Products</a:t>
            </a:r>
            <a:endParaRPr b="0" lang="en-US" sz="1800" spc="-1" strike="noStrike">
              <a:latin typeface="Arial"/>
            </a:endParaRPr>
          </a:p>
          <a:p>
            <a:pPr marL="195120" indent="-1918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We will have a look at the video submissions during the Q&amp;A session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35" name="CustomShape 3"/>
          <p:cNvSpPr/>
          <p:nvPr/>
        </p:nvSpPr>
        <p:spPr>
          <a:xfrm>
            <a:off x="428400" y="1148040"/>
            <a:ext cx="10337040" cy="477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Feedback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CustomShape 1"/>
          <p:cNvSpPr/>
          <p:nvPr/>
        </p:nvSpPr>
        <p:spPr>
          <a:xfrm>
            <a:off x="335520" y="4406760"/>
            <a:ext cx="10745280" cy="135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de-DE" sz="3000" spc="-1" strike="noStrike" cap="all">
                <a:solidFill>
                  <a:srgbClr val="008c4f"/>
                </a:solidFill>
                <a:latin typeface="Arial Unicode MS"/>
                <a:ea typeface="DejaVu Sans"/>
              </a:rPr>
              <a:t>BLOCKCHAINS AND SUSTAINABILITY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437" name="CustomShape 2"/>
          <p:cNvSpPr/>
          <p:nvPr/>
        </p:nvSpPr>
        <p:spPr>
          <a:xfrm>
            <a:off x="335520" y="2906640"/>
            <a:ext cx="10745280" cy="1492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941</TotalTime>
  <Application>LibreOffice/6.4.7.2$Linux_X86_64 LibreOffice_project/40$Build-2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2013-05-21T09:22:36Z</dcterms:created>
  <dc:creator>Hooby</dc:creator>
  <dc:description/>
  <dc:language>en-US</dc:language>
  <cp:lastModifiedBy>Benjamin Leiding</cp:lastModifiedBy>
  <dcterms:modified xsi:type="dcterms:W3CDTF">2022-07-27T12:37:47Z</dcterms:modified>
  <cp:revision>3638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Breitbild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15</vt:i4>
  </property>
</Properties>
</file>